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38"/>
  </p:notesMasterIdLst>
  <p:sldIdLst>
    <p:sldId id="273" r:id="rId2"/>
    <p:sldId id="274" r:id="rId3"/>
    <p:sldId id="257" r:id="rId4"/>
    <p:sldId id="259" r:id="rId5"/>
    <p:sldId id="275" r:id="rId6"/>
    <p:sldId id="276" r:id="rId7"/>
    <p:sldId id="260" r:id="rId8"/>
    <p:sldId id="261" r:id="rId9"/>
    <p:sldId id="279" r:id="rId10"/>
    <p:sldId id="278" r:id="rId11"/>
    <p:sldId id="297" r:id="rId12"/>
    <p:sldId id="298" r:id="rId13"/>
    <p:sldId id="263" r:id="rId14"/>
    <p:sldId id="280" r:id="rId15"/>
    <p:sldId id="286" r:id="rId16"/>
    <p:sldId id="284" r:id="rId17"/>
    <p:sldId id="264" r:id="rId18"/>
    <p:sldId id="300" r:id="rId19"/>
    <p:sldId id="301" r:id="rId20"/>
    <p:sldId id="303" r:id="rId21"/>
    <p:sldId id="305" r:id="rId22"/>
    <p:sldId id="299" r:id="rId23"/>
    <p:sldId id="306" r:id="rId24"/>
    <p:sldId id="321" r:id="rId25"/>
    <p:sldId id="307" r:id="rId26"/>
    <p:sldId id="308" r:id="rId27"/>
    <p:sldId id="309" r:id="rId28"/>
    <p:sldId id="294" r:id="rId29"/>
    <p:sldId id="295" r:id="rId30"/>
    <p:sldId id="319" r:id="rId31"/>
    <p:sldId id="322" r:id="rId32"/>
    <p:sldId id="323" r:id="rId33"/>
    <p:sldId id="325" r:id="rId34"/>
    <p:sldId id="324" r:id="rId35"/>
    <p:sldId id="270" r:id="rId36"/>
    <p:sldId id="277" r:id="rId3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D84C5-4A07-0944-9991-085D9CE24D3A}" type="datetimeFigureOut">
              <a:rPr lang="fr-FR" smtClean="0"/>
              <a:t>22/02/13</a:t>
            </a:fld>
            <a:endParaRPr lang="de-D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E6239-15DE-7C40-938E-46D9F445B5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55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239-15DE-7C40-938E-46D9F445B5E2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27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239-15DE-7C40-938E-46D9F445B5E2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27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239-15DE-7C40-938E-46D9F445B5E2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27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239-15DE-7C40-938E-46D9F445B5E2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27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239-15DE-7C40-938E-46D9F445B5E2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2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4408-55E8-E94B-BF88-7B4405DB6733}" type="datetimeFigureOut">
              <a:rPr lang="fr-FR" smtClean="0"/>
              <a:t>22/02/13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111D-6AF4-2346-8903-F908206B626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4408-55E8-E94B-BF88-7B4405DB6733}" type="datetimeFigureOut">
              <a:rPr lang="fr-FR" smtClean="0"/>
              <a:t>22/02/13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111D-6AF4-2346-8903-F908206B626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4408-55E8-E94B-BF88-7B4405DB6733}" type="datetimeFigureOut">
              <a:rPr lang="fr-FR" smtClean="0"/>
              <a:t>22/02/13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111D-6AF4-2346-8903-F908206B626F}" type="slidenum">
              <a:rPr lang="de-DE" smtClean="0"/>
              <a:t>‹#›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4408-55E8-E94B-BF88-7B4405DB6733}" type="datetimeFigureOut">
              <a:rPr lang="fr-FR" smtClean="0"/>
              <a:t>22/02/13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4408-55E8-E94B-BF88-7B4405DB6733}" type="datetimeFigureOut">
              <a:rPr lang="fr-FR" smtClean="0"/>
              <a:t>22/02/13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111D-6AF4-2346-8903-F908206B626F}" type="slidenum">
              <a:rPr lang="de-DE" smtClean="0"/>
              <a:t>‹#›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4408-55E8-E94B-BF88-7B4405DB6733}" type="datetimeFigureOut">
              <a:rPr lang="fr-FR" smtClean="0"/>
              <a:t>22/02/13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111D-6AF4-2346-8903-F908206B626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4408-55E8-E94B-BF88-7B4405DB6733}" type="datetimeFigureOut">
              <a:rPr lang="fr-FR" smtClean="0"/>
              <a:t>22/02/13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111D-6AF4-2346-8903-F908206B626F}" type="slidenum">
              <a:rPr lang="de-DE" smtClean="0"/>
              <a:t>‹#›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4408-55E8-E94B-BF88-7B4405DB6733}" type="datetimeFigureOut">
              <a:rPr lang="fr-FR" smtClean="0"/>
              <a:t>22/02/13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111D-6AF4-2346-8903-F908206B626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4408-55E8-E94B-BF88-7B4405DB6733}" type="datetimeFigureOut">
              <a:rPr lang="fr-FR" smtClean="0"/>
              <a:t>22/02/13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111D-6AF4-2346-8903-F908206B626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4408-55E8-E94B-BF88-7B4405DB6733}" type="datetimeFigureOut">
              <a:rPr lang="fr-FR" smtClean="0"/>
              <a:t>22/02/13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111D-6AF4-2346-8903-F908206B626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4408-55E8-E94B-BF88-7B4405DB6733}" type="datetimeFigureOut">
              <a:rPr lang="fr-FR" smtClean="0"/>
              <a:t>22/02/13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111D-6AF4-2346-8903-F908206B626F}" type="slidenum">
              <a:rPr lang="de-DE" smtClean="0"/>
              <a:t>‹#›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4408-55E8-E94B-BF88-7B4405DB6733}" type="datetimeFigureOut">
              <a:rPr lang="fr-FR" smtClean="0"/>
              <a:t>22/02/13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111D-6AF4-2346-8903-F908206B626F}" type="slidenum">
              <a:rPr lang="de-DE" smtClean="0"/>
              <a:t>‹#›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F1F4408-55E8-E94B-BF88-7B4405DB6733}" type="datetimeFigureOut">
              <a:rPr lang="fr-FR" smtClean="0"/>
              <a:t>22/02/13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0FC111D-6AF4-2346-8903-F908206B626F}" type="slidenum">
              <a:rPr lang="de-DE" smtClean="0"/>
              <a:t>‹#›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dirty="0" err="1" smtClean="0"/>
              <a:t>Minority</a:t>
            </a:r>
            <a:r>
              <a:rPr lang="de-DE" sz="3600" dirty="0" smtClean="0"/>
              <a:t> </a:t>
            </a:r>
            <a:r>
              <a:rPr lang="de-DE" sz="3600" dirty="0" err="1" smtClean="0"/>
              <a:t>language</a:t>
            </a:r>
            <a:r>
              <a:rPr lang="de-DE" sz="3600" dirty="0" smtClean="0"/>
              <a:t> </a:t>
            </a:r>
            <a:r>
              <a:rPr lang="de-DE" sz="3600" dirty="0" err="1" smtClean="0"/>
              <a:t>use</a:t>
            </a:r>
            <a:r>
              <a:rPr lang="de-DE" sz="3600" dirty="0" smtClean="0"/>
              <a:t> </a:t>
            </a:r>
            <a:r>
              <a:rPr lang="de-DE" sz="3600" dirty="0" err="1" smtClean="0"/>
              <a:t>at</a:t>
            </a:r>
            <a:r>
              <a:rPr lang="de-DE" sz="3600" dirty="0" smtClean="0"/>
              <a:t> </a:t>
            </a:r>
            <a:r>
              <a:rPr lang="de-DE" sz="3600" dirty="0" err="1" smtClean="0"/>
              <a:t>school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2400" dirty="0" smtClean="0"/>
              <a:t>The </a:t>
            </a:r>
            <a:r>
              <a:rPr lang="de-DE" sz="2400" dirty="0" err="1" smtClean="0"/>
              <a:t>Arrue</a:t>
            </a:r>
            <a:r>
              <a:rPr lang="de-DE" sz="2400" dirty="0" smtClean="0"/>
              <a:t> </a:t>
            </a:r>
            <a:r>
              <a:rPr lang="de-DE" sz="2400" dirty="0"/>
              <a:t>P</a:t>
            </a:r>
            <a:r>
              <a:rPr lang="de-DE" sz="2400" dirty="0" smtClean="0"/>
              <a:t>roject </a:t>
            </a:r>
            <a:r>
              <a:rPr lang="de-DE" sz="2400" dirty="0" err="1" smtClean="0"/>
              <a:t>as</a:t>
            </a:r>
            <a:r>
              <a:rPr lang="de-DE" sz="2400" dirty="0" smtClean="0"/>
              <a:t> a Source </a:t>
            </a:r>
            <a:r>
              <a:rPr lang="de-DE" sz="2400" dirty="0" err="1" smtClean="0"/>
              <a:t>of</a:t>
            </a:r>
            <a:r>
              <a:rPr lang="de-DE" sz="2400" dirty="0" smtClean="0"/>
              <a:t> Inspiration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Minority</a:t>
            </a:r>
            <a:r>
              <a:rPr lang="de-DE" sz="2400" dirty="0" smtClean="0"/>
              <a:t> Language </a:t>
            </a:r>
            <a:r>
              <a:rPr lang="de-DE" sz="2400" dirty="0" err="1" smtClean="0"/>
              <a:t>Acquisition</a:t>
            </a:r>
            <a:r>
              <a:rPr lang="de-DE" sz="2400" dirty="0" smtClean="0"/>
              <a:t> </a:t>
            </a:r>
            <a:r>
              <a:rPr lang="de-DE" sz="2400" dirty="0" err="1" smtClean="0"/>
              <a:t>Planning</a:t>
            </a:r>
            <a:r>
              <a:rPr lang="de-DE" sz="2400" dirty="0" smtClean="0"/>
              <a:t> in Europe</a:t>
            </a:r>
            <a:endParaRPr lang="de-DE" sz="2400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Jeroen Darquennes</a:t>
            </a:r>
          </a:p>
          <a:p>
            <a:r>
              <a:rPr lang="de-DE" dirty="0" smtClean="0"/>
              <a:t>Namur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325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6" y="2675467"/>
            <a:ext cx="7952357" cy="3450696"/>
          </a:xfrm>
        </p:spPr>
        <p:txBody>
          <a:bodyPr>
            <a:normAutofit/>
          </a:bodyPr>
          <a:lstStyle/>
          <a:p>
            <a:r>
              <a:rPr lang="de-DE" dirty="0" err="1" smtClean="0"/>
              <a:t>Excellent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00FF"/>
                </a:solidFill>
              </a:rPr>
              <a:t>joint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allows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...</a:t>
            </a:r>
          </a:p>
          <a:p>
            <a:endParaRPr lang="de-DE" dirty="0"/>
          </a:p>
          <a:p>
            <a:pPr lvl="1"/>
            <a:r>
              <a:rPr lang="de-DE" dirty="0"/>
              <a:t>a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00FF"/>
                </a:solidFill>
              </a:rPr>
              <a:t>diagnosis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actual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(in </a:t>
            </a:r>
            <a:r>
              <a:rPr lang="de-DE" dirty="0" err="1" smtClean="0"/>
              <a:t>schools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beyond</a:t>
            </a:r>
            <a:r>
              <a:rPr lang="de-DE" dirty="0"/>
              <a:t>) </a:t>
            </a:r>
            <a:r>
              <a:rPr lang="de-DE" dirty="0" err="1" smtClean="0"/>
              <a:t>based</a:t>
            </a:r>
            <a:r>
              <a:rPr lang="de-DE" dirty="0" smtClean="0"/>
              <a:t> on a </a:t>
            </a:r>
            <a:r>
              <a:rPr lang="de-DE" dirty="0"/>
              <a:t>horizontal (‚</a:t>
            </a:r>
            <a:r>
              <a:rPr lang="de-DE" dirty="0" err="1"/>
              <a:t>surface</a:t>
            </a:r>
            <a:r>
              <a:rPr lang="de-DE" dirty="0"/>
              <a:t> </a:t>
            </a:r>
            <a:r>
              <a:rPr lang="de-DE" dirty="0" err="1"/>
              <a:t>structure</a:t>
            </a:r>
            <a:r>
              <a:rPr lang="de-DE" dirty="0"/>
              <a:t>‘)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vertical</a:t>
            </a:r>
            <a:r>
              <a:rPr lang="de-DE" dirty="0"/>
              <a:t> (‚</a:t>
            </a:r>
            <a:r>
              <a:rPr lang="de-DE" dirty="0" err="1"/>
              <a:t>deep</a:t>
            </a:r>
            <a:r>
              <a:rPr lang="de-DE" dirty="0"/>
              <a:t> </a:t>
            </a:r>
            <a:r>
              <a:rPr lang="de-DE" dirty="0" err="1"/>
              <a:t>structure</a:t>
            </a:r>
            <a:r>
              <a:rPr lang="de-DE" dirty="0"/>
              <a:t>)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quantitative </a:t>
            </a:r>
            <a:r>
              <a:rPr lang="de-DE" dirty="0" err="1" smtClean="0"/>
              <a:t>data</a:t>
            </a:r>
            <a:endParaRPr lang="de-DE" dirty="0"/>
          </a:p>
          <a:p>
            <a:pPr marL="301943" lvl="1" indent="0">
              <a:buNone/>
            </a:pPr>
            <a:endParaRPr lang="de-DE" dirty="0"/>
          </a:p>
          <a:p>
            <a:pPr lvl="1"/>
            <a:r>
              <a:rPr lang="de-DE" dirty="0" smtClean="0"/>
              <a:t>an </a:t>
            </a:r>
            <a:r>
              <a:rPr lang="de-DE" dirty="0" err="1" smtClean="0">
                <a:solidFill>
                  <a:srgbClr val="0000FF"/>
                </a:solidFill>
              </a:rPr>
              <a:t>evaluation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/>
              <a:t>of</a:t>
            </a:r>
            <a:r>
              <a:rPr lang="de-DE" dirty="0" smtClean="0"/>
              <a:t> LPP </a:t>
            </a:r>
            <a:r>
              <a:rPr lang="de-DE" dirty="0" err="1" smtClean="0"/>
              <a:t>approaches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BAC (</a:t>
            </a:r>
            <a:r>
              <a:rPr lang="de-DE" dirty="0" err="1" smtClean="0"/>
              <a:t>mainly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acquisition</a:t>
            </a:r>
            <a:r>
              <a:rPr lang="de-DE" dirty="0" smtClean="0"/>
              <a:t> / </a:t>
            </a:r>
            <a:r>
              <a:rPr lang="de-DE" dirty="0" err="1" smtClean="0"/>
              <a:t>acquisition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72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73243"/>
          </a:xfrm>
        </p:spPr>
        <p:txBody>
          <a:bodyPr/>
          <a:lstStyle/>
          <a:p>
            <a:r>
              <a:rPr lang="de-DE" dirty="0" err="1" smtClean="0"/>
              <a:t>Excellent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00FF"/>
                </a:solidFill>
              </a:rPr>
              <a:t>socially</a:t>
            </a:r>
            <a:r>
              <a:rPr lang="de-DE" dirty="0" smtClean="0">
                <a:solidFill>
                  <a:srgbClr val="0000FF"/>
                </a:solidFill>
              </a:rPr>
              <a:t> relevant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endParaRPr lang="de-DE" dirty="0" smtClean="0"/>
          </a:p>
          <a:p>
            <a:endParaRPr lang="de-DE" dirty="0"/>
          </a:p>
          <a:p>
            <a:pPr lvl="2" algn="just"/>
            <a:r>
              <a:rPr lang="de-DE" sz="2400" dirty="0" smtClean="0"/>
              <a:t>„Education must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at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heart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language</a:t>
            </a:r>
            <a:r>
              <a:rPr lang="de-DE" sz="2400" dirty="0" smtClean="0"/>
              <a:t> </a:t>
            </a:r>
            <a:r>
              <a:rPr lang="de-DE" sz="2400" dirty="0" err="1" smtClean="0"/>
              <a:t>planning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context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reversing</a:t>
            </a:r>
            <a:r>
              <a:rPr lang="de-DE" sz="2400" dirty="0" smtClean="0"/>
              <a:t> </a:t>
            </a:r>
            <a:r>
              <a:rPr lang="de-DE" sz="2400" dirty="0" err="1" smtClean="0"/>
              <a:t>language</a:t>
            </a:r>
            <a:r>
              <a:rPr lang="de-DE" sz="2400" dirty="0" smtClean="0"/>
              <a:t> </a:t>
            </a:r>
            <a:r>
              <a:rPr lang="de-DE" sz="2400" dirty="0" err="1" smtClean="0"/>
              <a:t>shift</a:t>
            </a:r>
            <a:r>
              <a:rPr lang="de-DE" sz="2400" dirty="0" smtClean="0"/>
              <a:t>,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r>
              <a:rPr lang="de-DE" sz="2400" dirty="0" err="1" smtClean="0"/>
              <a:t>acquisition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endangered</a:t>
            </a:r>
            <a:r>
              <a:rPr lang="de-DE" sz="2400" dirty="0" smtClean="0"/>
              <a:t> </a:t>
            </a:r>
            <a:r>
              <a:rPr lang="de-DE" sz="2400" dirty="0" err="1" smtClean="0"/>
              <a:t>language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essential </a:t>
            </a:r>
            <a:r>
              <a:rPr lang="de-DE" sz="2400" dirty="0" err="1" smtClean="0"/>
              <a:t>before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long</a:t>
            </a:r>
            <a:r>
              <a:rPr lang="de-DE" sz="2400" dirty="0" smtClean="0"/>
              <a:t>-term </a:t>
            </a:r>
            <a:r>
              <a:rPr lang="de-DE" sz="2400" dirty="0" err="1" smtClean="0"/>
              <a:t>progress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made</a:t>
            </a:r>
            <a:r>
              <a:rPr lang="de-DE" sz="2400" dirty="0" smtClean="0"/>
              <a:t> in </a:t>
            </a:r>
            <a:r>
              <a:rPr lang="de-DE" sz="2400" dirty="0" err="1" smtClean="0"/>
              <a:t>furthering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language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various</a:t>
            </a:r>
            <a:r>
              <a:rPr lang="de-DE" sz="2400" dirty="0" smtClean="0"/>
              <a:t> </a:t>
            </a:r>
            <a:r>
              <a:rPr lang="de-DE" sz="2400" dirty="0" err="1" smtClean="0"/>
              <a:t>aspects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community</a:t>
            </a:r>
            <a:r>
              <a:rPr lang="de-DE" sz="2400" dirty="0" smtClean="0"/>
              <a:t> </a:t>
            </a:r>
            <a:r>
              <a:rPr lang="de-DE" sz="2400" dirty="0" err="1" smtClean="0"/>
              <a:t>life</a:t>
            </a:r>
            <a:r>
              <a:rPr lang="de-DE" sz="2400" dirty="0" smtClean="0"/>
              <a:t>.“ (</a:t>
            </a:r>
            <a:r>
              <a:rPr lang="de-DE" sz="2400" dirty="0" err="1" smtClean="0"/>
              <a:t>Gruffudd</a:t>
            </a:r>
            <a:r>
              <a:rPr lang="de-DE" sz="2400" dirty="0" smtClean="0"/>
              <a:t> 2000: 173)</a:t>
            </a:r>
            <a:endParaRPr lang="de-DE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50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dirty="0" smtClean="0"/>
              <a:t>This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mean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„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do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alone</a:t>
            </a:r>
            <a:r>
              <a:rPr lang="de-DE" dirty="0" smtClean="0"/>
              <a:t>“ (cf. Fishman 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school</a:t>
            </a:r>
            <a:r>
              <a:rPr lang="de-DE" dirty="0" smtClean="0">
                <a:sym typeface="Wingdings"/>
              </a:rPr>
              <a:t> CANNOT do </a:t>
            </a:r>
            <a:r>
              <a:rPr lang="de-DE" dirty="0" err="1" smtClean="0">
                <a:sym typeface="Wingdings"/>
              </a:rPr>
              <a:t>it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alone</a:t>
            </a:r>
            <a:r>
              <a:rPr lang="de-DE" dirty="0" smtClean="0">
                <a:sym typeface="Wingdings"/>
              </a:rPr>
              <a:t>)</a:t>
            </a:r>
          </a:p>
          <a:p>
            <a:endParaRPr lang="de-DE" dirty="0">
              <a:sym typeface="Wingdings"/>
            </a:endParaRPr>
          </a:p>
          <a:p>
            <a:pPr algn="just"/>
            <a:r>
              <a:rPr lang="de-DE" dirty="0" err="1" smtClean="0">
                <a:sym typeface="Wingdings"/>
              </a:rPr>
              <a:t>What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it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does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mean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is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that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have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every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interest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try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and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figure</a:t>
            </a:r>
            <a:r>
              <a:rPr lang="de-DE" dirty="0" smtClean="0">
                <a:sym typeface="Wingdings"/>
              </a:rPr>
              <a:t> out </a:t>
            </a:r>
            <a:r>
              <a:rPr lang="de-DE" dirty="0" err="1" smtClean="0">
                <a:sym typeface="Wingdings"/>
              </a:rPr>
              <a:t>how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contribution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of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school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language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maintenance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could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be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optimized</a:t>
            </a:r>
            <a:r>
              <a:rPr lang="de-DE" dirty="0" smtClean="0">
                <a:sym typeface="Wingdings"/>
              </a:rPr>
              <a:t>.</a:t>
            </a:r>
            <a:endParaRPr lang="de-D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75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3100" dirty="0" err="1" smtClean="0"/>
              <a:t>Some</a:t>
            </a:r>
            <a:r>
              <a:rPr lang="de-DE" sz="3100" dirty="0" smtClean="0"/>
              <a:t> </a:t>
            </a:r>
            <a:r>
              <a:rPr lang="de-DE" sz="3100" dirty="0" err="1"/>
              <a:t>of</a:t>
            </a:r>
            <a:r>
              <a:rPr lang="de-DE" sz="3100" dirty="0"/>
              <a:t> </a:t>
            </a:r>
            <a:r>
              <a:rPr lang="de-DE" sz="3100" dirty="0" err="1"/>
              <a:t>its</a:t>
            </a:r>
            <a:r>
              <a:rPr lang="de-DE" sz="3100" dirty="0"/>
              <a:t> </a:t>
            </a:r>
            <a:r>
              <a:rPr lang="de-DE" sz="3100" dirty="0" err="1"/>
              <a:t>main</a:t>
            </a:r>
            <a:r>
              <a:rPr lang="de-DE" sz="3100" dirty="0"/>
              <a:t> </a:t>
            </a:r>
            <a:r>
              <a:rPr lang="de-DE" sz="3100" dirty="0" err="1"/>
              <a:t>findings</a:t>
            </a:r>
            <a:r>
              <a:rPr lang="de-DE" sz="3100" dirty="0"/>
              <a:t/>
            </a:r>
            <a:br>
              <a:rPr lang="de-DE" sz="3100" dirty="0"/>
            </a:br>
            <a:endParaRPr lang="de-DE" sz="31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The </a:t>
            </a:r>
            <a:r>
              <a:rPr lang="de-DE" sz="4000" dirty="0" err="1"/>
              <a:t>Arrue</a:t>
            </a:r>
            <a:r>
              <a:rPr lang="de-DE" sz="4000" dirty="0"/>
              <a:t>-</a:t>
            </a:r>
            <a:r>
              <a:rPr lang="de-DE" sz="4000" dirty="0" smtClean="0"/>
              <a:t>Project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199678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2675467"/>
            <a:ext cx="7814733" cy="3450696"/>
          </a:xfrm>
        </p:spPr>
        <p:txBody>
          <a:bodyPr/>
          <a:lstStyle/>
          <a:p>
            <a:r>
              <a:rPr lang="de-DE" dirty="0" smtClean="0"/>
              <a:t>As </a:t>
            </a:r>
            <a:r>
              <a:rPr lang="de-DE" dirty="0" err="1" smtClean="0"/>
              <a:t>requested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focus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on ...</a:t>
            </a:r>
          </a:p>
          <a:p>
            <a:endParaRPr lang="de-DE" dirty="0"/>
          </a:p>
          <a:p>
            <a:pPr lvl="1" algn="just"/>
            <a:r>
              <a:rPr lang="de-DE" dirty="0" smtClean="0"/>
              <a:t>Language </a:t>
            </a:r>
            <a:r>
              <a:rPr lang="de-DE" dirty="0" err="1" smtClean="0"/>
              <a:t>use</a:t>
            </a:r>
            <a:r>
              <a:rPr lang="de-DE" dirty="0" smtClean="0"/>
              <a:t> in </a:t>
            </a:r>
            <a:r>
              <a:rPr lang="de-DE" dirty="0" err="1" smtClean="0"/>
              <a:t>schools</a:t>
            </a:r>
            <a:r>
              <a:rPr lang="de-DE" dirty="0" smtClean="0"/>
              <a:t>,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precisely</a:t>
            </a:r>
            <a:r>
              <a:rPr lang="de-DE" dirty="0" smtClean="0"/>
              <a:t> in </a:t>
            </a:r>
            <a:r>
              <a:rPr lang="de-DE" dirty="0" err="1" smtClean="0"/>
              <a:t>and</a:t>
            </a:r>
            <a:r>
              <a:rPr lang="de-DE" dirty="0" smtClean="0"/>
              <a:t> outside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classroom</a:t>
            </a:r>
            <a:r>
              <a:rPr lang="de-DE" dirty="0" smtClean="0"/>
              <a:t> (Primary 4 / P4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Secondary</a:t>
            </a:r>
            <a:r>
              <a:rPr lang="de-DE" dirty="0" smtClean="0"/>
              <a:t> 2 / S2)</a:t>
            </a:r>
          </a:p>
          <a:p>
            <a:pPr lvl="1"/>
            <a:endParaRPr lang="de-DE" dirty="0"/>
          </a:p>
          <a:p>
            <a:pPr lvl="2"/>
            <a:r>
              <a:rPr lang="de-DE" dirty="0" smtClean="0"/>
              <a:t>Language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pupils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peers</a:t>
            </a:r>
            <a:endParaRPr lang="de-DE" dirty="0" smtClean="0"/>
          </a:p>
          <a:p>
            <a:pPr lvl="2"/>
            <a:endParaRPr lang="de-DE" dirty="0"/>
          </a:p>
          <a:p>
            <a:pPr lvl="2"/>
            <a:r>
              <a:rPr lang="de-DE" dirty="0" smtClean="0"/>
              <a:t>Language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pupils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endParaRPr lang="de-DE" dirty="0" smtClean="0"/>
          </a:p>
          <a:p>
            <a:endParaRPr lang="de-DE" dirty="0"/>
          </a:p>
          <a:p>
            <a:pPr lvl="1"/>
            <a:endParaRPr lang="de-D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94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030674"/>
              </p:ext>
            </p:extLst>
          </p:nvPr>
        </p:nvGraphicFramePr>
        <p:xfrm>
          <a:off x="253999" y="2714514"/>
          <a:ext cx="8525164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638"/>
                <a:gridCol w="850210"/>
                <a:gridCol w="674188"/>
                <a:gridCol w="674188"/>
                <a:gridCol w="674188"/>
                <a:gridCol w="674188"/>
                <a:gridCol w="674188"/>
                <a:gridCol w="674188"/>
                <a:gridCol w="674188"/>
              </a:tblGrid>
              <a:tr h="37084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P4</a:t>
                      </a:r>
                      <a:endParaRPr lang="de-D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S2</a:t>
                      </a:r>
                      <a:endParaRPr lang="de-D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800" dirty="0" err="1" smtClean="0">
                          <a:solidFill>
                            <a:srgbClr val="0000FF"/>
                          </a:solidFill>
                        </a:rPr>
                        <a:t>With</a:t>
                      </a:r>
                      <a:r>
                        <a:rPr lang="de-DE" sz="18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FF"/>
                          </a:solidFill>
                        </a:rPr>
                        <a:t>peers</a:t>
                      </a:r>
                      <a:endParaRPr lang="de-DE" sz="1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800" dirty="0" err="1" smtClean="0">
                          <a:solidFill>
                            <a:srgbClr val="0000FF"/>
                          </a:solidFill>
                        </a:rPr>
                        <a:t>With</a:t>
                      </a:r>
                      <a:r>
                        <a:rPr lang="de-DE" sz="18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FF"/>
                          </a:solidFill>
                        </a:rPr>
                        <a:t>peers</a:t>
                      </a:r>
                      <a:endParaRPr lang="de-DE" sz="1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err="1" smtClean="0"/>
                        <a:t>Classroom</a:t>
                      </a:r>
                      <a:endParaRPr lang="de-DE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err="1" smtClean="0"/>
                        <a:t>Playground</a:t>
                      </a:r>
                      <a:endParaRPr lang="de-DE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err="1" smtClean="0"/>
                        <a:t>Classroom</a:t>
                      </a:r>
                      <a:endParaRPr lang="de-DE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err="1" smtClean="0"/>
                        <a:t>Playground</a:t>
                      </a:r>
                      <a:endParaRPr lang="de-DE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usually</a:t>
                      </a:r>
                      <a:r>
                        <a:rPr lang="de-DE" sz="1800" dirty="0" smtClean="0"/>
                        <a:t> / </a:t>
                      </a:r>
                      <a:r>
                        <a:rPr lang="de-DE" sz="1800" dirty="0" err="1" smtClean="0"/>
                        <a:t>always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Basque</a:t>
                      </a:r>
                      <a:endParaRPr lang="de-DE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008000"/>
                          </a:solidFill>
                        </a:rPr>
                        <a:t>60 %</a:t>
                      </a:r>
                      <a:endParaRPr lang="de-DE" sz="18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FF0000"/>
                          </a:solidFill>
                        </a:rPr>
                        <a:t>29 %</a:t>
                      </a:r>
                      <a:endParaRPr lang="de-DE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FF0000"/>
                          </a:solidFill>
                        </a:rPr>
                        <a:t>28 %</a:t>
                      </a:r>
                      <a:endParaRPr lang="de-DE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FF0000"/>
                          </a:solidFill>
                        </a:rPr>
                        <a:t>18 %</a:t>
                      </a:r>
                      <a:endParaRPr lang="de-DE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usually</a:t>
                      </a:r>
                      <a:r>
                        <a:rPr lang="de-DE" sz="1800" dirty="0" smtClean="0"/>
                        <a:t> / </a:t>
                      </a:r>
                      <a:r>
                        <a:rPr lang="de-DE" sz="1800" dirty="0" err="1" smtClean="0"/>
                        <a:t>always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Spanish</a:t>
                      </a:r>
                      <a:endParaRPr lang="de-DE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FF0000"/>
                          </a:solidFill>
                        </a:rPr>
                        <a:t>25 %</a:t>
                      </a:r>
                      <a:endParaRPr lang="de-DE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008000"/>
                          </a:solidFill>
                        </a:rPr>
                        <a:t>59 %</a:t>
                      </a:r>
                      <a:endParaRPr lang="de-DE" sz="18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008000"/>
                          </a:solidFill>
                        </a:rPr>
                        <a:t>60%</a:t>
                      </a:r>
                      <a:endParaRPr lang="de-DE" sz="18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008000"/>
                          </a:solidFill>
                        </a:rPr>
                        <a:t>76 %</a:t>
                      </a:r>
                      <a:endParaRPr lang="de-DE" sz="18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800" dirty="0" err="1" smtClean="0">
                          <a:solidFill>
                            <a:srgbClr val="0000FF"/>
                          </a:solidFill>
                        </a:rPr>
                        <a:t>With</a:t>
                      </a:r>
                      <a:r>
                        <a:rPr lang="de-DE" sz="18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FF"/>
                          </a:solidFill>
                        </a:rPr>
                        <a:t>teachers</a:t>
                      </a:r>
                      <a:endParaRPr lang="de-DE" sz="1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800" dirty="0" err="1" smtClean="0">
                          <a:solidFill>
                            <a:srgbClr val="0000FF"/>
                          </a:solidFill>
                        </a:rPr>
                        <a:t>With</a:t>
                      </a:r>
                      <a:r>
                        <a:rPr lang="de-DE" sz="18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FF"/>
                          </a:solidFill>
                        </a:rPr>
                        <a:t>teachers</a:t>
                      </a:r>
                      <a:endParaRPr lang="de-DE" sz="1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err="1" smtClean="0"/>
                        <a:t>Classroom</a:t>
                      </a:r>
                      <a:endParaRPr lang="de-DE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Outs.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class</a:t>
                      </a:r>
                      <a:endParaRPr lang="de-DE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err="1" smtClean="0"/>
                        <a:t>Classroom</a:t>
                      </a:r>
                      <a:endParaRPr lang="de-DE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Outs. </a:t>
                      </a:r>
                      <a:r>
                        <a:rPr lang="de-DE" sz="1800" dirty="0" err="1" smtClean="0"/>
                        <a:t>class</a:t>
                      </a:r>
                      <a:endParaRPr lang="de-DE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usually</a:t>
                      </a:r>
                      <a:r>
                        <a:rPr lang="de-DE" sz="1800" dirty="0" smtClean="0"/>
                        <a:t> / </a:t>
                      </a:r>
                      <a:r>
                        <a:rPr lang="de-DE" sz="1800" dirty="0" err="1" smtClean="0"/>
                        <a:t>always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Basque</a:t>
                      </a:r>
                      <a:endParaRPr lang="de-DE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008000"/>
                          </a:solidFill>
                        </a:rPr>
                        <a:t>74 %</a:t>
                      </a:r>
                      <a:endParaRPr lang="de-DE" sz="18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008000"/>
                          </a:solidFill>
                        </a:rPr>
                        <a:t>64 %</a:t>
                      </a:r>
                      <a:endParaRPr lang="de-DE" sz="18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008000"/>
                          </a:solidFill>
                        </a:rPr>
                        <a:t>61 %</a:t>
                      </a:r>
                      <a:endParaRPr lang="de-DE" sz="18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FF6600"/>
                          </a:solidFill>
                        </a:rPr>
                        <a:t>52 %</a:t>
                      </a:r>
                      <a:endParaRPr lang="de-DE" sz="18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usually</a:t>
                      </a:r>
                      <a:r>
                        <a:rPr lang="de-DE" sz="1800" dirty="0" smtClean="0"/>
                        <a:t> / </a:t>
                      </a:r>
                      <a:r>
                        <a:rPr lang="de-DE" sz="1800" dirty="0" err="1" smtClean="0"/>
                        <a:t>always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Spanish</a:t>
                      </a:r>
                      <a:endParaRPr lang="de-DE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FF0000"/>
                          </a:solidFill>
                        </a:rPr>
                        <a:t>13 %</a:t>
                      </a:r>
                      <a:endParaRPr lang="de-DE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FF0000"/>
                          </a:solidFill>
                        </a:rPr>
                        <a:t>25 %</a:t>
                      </a:r>
                      <a:endParaRPr lang="de-DE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FF0000"/>
                          </a:solidFill>
                        </a:rPr>
                        <a:t>26 %</a:t>
                      </a:r>
                      <a:endParaRPr lang="de-DE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rgbClr val="FF0000"/>
                          </a:solidFill>
                        </a:rPr>
                        <a:t>36 %</a:t>
                      </a:r>
                      <a:endParaRPr lang="de-DE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Language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peers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teachers</a:t>
            </a:r>
            <a:r>
              <a:rPr lang="de-DE" sz="2400" dirty="0" smtClean="0"/>
              <a:t> </a:t>
            </a:r>
            <a:r>
              <a:rPr lang="de-DE" sz="2400" dirty="0" err="1" smtClean="0"/>
              <a:t>at</a:t>
            </a:r>
            <a:r>
              <a:rPr lang="de-DE" sz="2400" dirty="0" smtClean="0"/>
              <a:t> </a:t>
            </a:r>
            <a:r>
              <a:rPr lang="de-DE" sz="2400" dirty="0" err="1" smtClean="0"/>
              <a:t>school</a:t>
            </a:r>
            <a:r>
              <a:rPr lang="de-DE" sz="2400" dirty="0" smtClean="0"/>
              <a:t>: </a:t>
            </a:r>
            <a:r>
              <a:rPr lang="de-DE" sz="2400" dirty="0" err="1" smtClean="0"/>
              <a:t>overall</a:t>
            </a:r>
            <a:r>
              <a:rPr lang="de-DE" sz="2400" dirty="0" smtClean="0"/>
              <a:t> </a:t>
            </a:r>
            <a:r>
              <a:rPr lang="de-DE" sz="2400" dirty="0" err="1" smtClean="0"/>
              <a:t>results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49125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833631"/>
              </p:ext>
            </p:extLst>
          </p:nvPr>
        </p:nvGraphicFramePr>
        <p:xfrm>
          <a:off x="871538" y="2196583"/>
          <a:ext cx="740886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5990"/>
                <a:gridCol w="1237069"/>
                <a:gridCol w="1385804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Born in </a:t>
                      </a:r>
                      <a:r>
                        <a:rPr lang="de-DE" dirty="0" err="1" smtClean="0"/>
                        <a:t>the</a:t>
                      </a:r>
                      <a:r>
                        <a:rPr lang="de-DE" dirty="0" smtClean="0"/>
                        <a:t> BAC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88-89 %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88-89 %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Area </a:t>
                      </a:r>
                      <a:r>
                        <a:rPr lang="de-DE" dirty="0" err="1" smtClean="0"/>
                        <a:t>with</a:t>
                      </a:r>
                      <a:r>
                        <a:rPr lang="de-DE" dirty="0" smtClean="0"/>
                        <a:t> &gt; 60 % </a:t>
                      </a:r>
                      <a:r>
                        <a:rPr lang="de-DE" dirty="0" err="1" smtClean="0"/>
                        <a:t>Basque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speakers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15,7 %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14,9 %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Area </a:t>
                      </a:r>
                      <a:r>
                        <a:rPr lang="de-DE" dirty="0" err="1" smtClean="0"/>
                        <a:t>with</a:t>
                      </a:r>
                      <a:r>
                        <a:rPr lang="de-DE" dirty="0" smtClean="0"/>
                        <a:t> </a:t>
                      </a:r>
                      <a:r>
                        <a:rPr lang="de-DE" baseline="0" dirty="0" smtClean="0"/>
                        <a:t>&lt; 60% </a:t>
                      </a:r>
                      <a:r>
                        <a:rPr lang="de-DE" baseline="0" dirty="0" err="1" smtClean="0"/>
                        <a:t>and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&gt; 30 %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Basque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speakers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35 %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35,7 %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Area </a:t>
                      </a:r>
                      <a:r>
                        <a:rPr lang="de-DE" dirty="0" err="1" smtClean="0"/>
                        <a:t>with</a:t>
                      </a:r>
                      <a:r>
                        <a:rPr lang="de-DE" dirty="0" smtClean="0"/>
                        <a:t> &lt; 30 % </a:t>
                      </a:r>
                      <a:r>
                        <a:rPr lang="de-DE" dirty="0" err="1" smtClean="0"/>
                        <a:t>Basque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speakers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49,3 %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49,3 %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Mother </a:t>
                      </a:r>
                      <a:r>
                        <a:rPr lang="de-DE" dirty="0" err="1" smtClean="0"/>
                        <a:t>tongue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Basque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19,8 %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20,4 %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Mother </a:t>
                      </a:r>
                      <a:r>
                        <a:rPr lang="de-DE" dirty="0" err="1" smtClean="0"/>
                        <a:t>tongue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Basque</a:t>
                      </a:r>
                      <a:r>
                        <a:rPr lang="de-DE" baseline="0" dirty="0" smtClean="0"/>
                        <a:t> + </a:t>
                      </a:r>
                      <a:r>
                        <a:rPr lang="de-DE" baseline="0" dirty="0" err="1" smtClean="0"/>
                        <a:t>Spanish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13, 7 %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15,0 %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Mother </a:t>
                      </a:r>
                      <a:r>
                        <a:rPr lang="de-DE" dirty="0" err="1" smtClean="0"/>
                        <a:t>tongue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Spanish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62 %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60,2 %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Mother </a:t>
                      </a:r>
                      <a:r>
                        <a:rPr lang="de-DE" dirty="0" err="1" smtClean="0"/>
                        <a:t>tongue</a:t>
                      </a:r>
                      <a:r>
                        <a:rPr lang="de-DE" dirty="0" smtClean="0"/>
                        <a:t> Other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4,5 %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4,4 %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err="1" smtClean="0">
                <a:solidFill>
                  <a:schemeClr val="bg1"/>
                </a:solidFill>
              </a:rPr>
              <a:t>Some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general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characteristics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of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the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school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population</a:t>
            </a:r>
            <a:endParaRPr lang="de-D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39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185853"/>
              </p:ext>
            </p:extLst>
          </p:nvPr>
        </p:nvGraphicFramePr>
        <p:xfrm>
          <a:off x="1220569" y="2674938"/>
          <a:ext cx="639976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4374"/>
                <a:gridCol w="1026645"/>
                <a:gridCol w="1888741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P4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S2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School </a:t>
                      </a:r>
                      <a:r>
                        <a:rPr lang="de-DE" dirty="0" err="1" smtClean="0"/>
                        <a:t>model</a:t>
                      </a:r>
                      <a:r>
                        <a:rPr lang="de-DE" dirty="0" smtClean="0"/>
                        <a:t> 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7 %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13 %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School </a:t>
                      </a:r>
                      <a:r>
                        <a:rPr lang="de-DE" dirty="0" err="1" smtClean="0"/>
                        <a:t>model</a:t>
                      </a:r>
                      <a:r>
                        <a:rPr lang="de-DE" baseline="0" dirty="0" smtClean="0"/>
                        <a:t> 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29 %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28 %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School </a:t>
                      </a:r>
                      <a:r>
                        <a:rPr lang="de-DE" dirty="0" err="1" smtClean="0"/>
                        <a:t>model</a:t>
                      </a:r>
                      <a:r>
                        <a:rPr lang="de-DE" dirty="0" smtClean="0"/>
                        <a:t> 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64 %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59 %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Share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school</a:t>
            </a:r>
            <a:r>
              <a:rPr lang="de-DE" sz="2400" dirty="0" smtClean="0"/>
              <a:t> </a:t>
            </a:r>
            <a:r>
              <a:rPr lang="de-DE" sz="2400" dirty="0" err="1" smtClean="0"/>
              <a:t>models</a:t>
            </a:r>
            <a:endParaRPr lang="de-D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29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814831"/>
              </p:ext>
            </p:extLst>
          </p:nvPr>
        </p:nvGraphicFramePr>
        <p:xfrm>
          <a:off x="457200" y="2130603"/>
          <a:ext cx="822959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087"/>
                <a:gridCol w="1301628"/>
                <a:gridCol w="1301628"/>
                <a:gridCol w="1301628"/>
                <a:gridCol w="1301628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P4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S2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With</a:t>
                      </a:r>
                      <a:r>
                        <a:rPr lang="de-DE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peers</a:t>
                      </a:r>
                      <a:endParaRPr lang="de-DE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With</a:t>
                      </a:r>
                      <a:r>
                        <a:rPr lang="de-DE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peers</a:t>
                      </a:r>
                      <a:endParaRPr lang="de-DE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usually</a:t>
                      </a:r>
                      <a:r>
                        <a:rPr lang="de-DE" dirty="0" smtClean="0"/>
                        <a:t> / </a:t>
                      </a:r>
                      <a:r>
                        <a:rPr lang="de-DE" dirty="0" err="1" smtClean="0"/>
                        <a:t>always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Basque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usually</a:t>
                      </a:r>
                      <a:r>
                        <a:rPr lang="de-DE" dirty="0" smtClean="0"/>
                        <a:t> /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always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Basque</a:t>
                      </a:r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i="1" dirty="0" err="1" smtClean="0">
                          <a:solidFill>
                            <a:srgbClr val="0000FF"/>
                          </a:solidFill>
                        </a:rPr>
                        <a:t>area</a:t>
                      </a:r>
                      <a:endParaRPr lang="de-DE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Classroom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Playground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Classroom</a:t>
                      </a:r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Playground</a:t>
                      </a:r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&gt; 60 % </a:t>
                      </a:r>
                      <a:r>
                        <a:rPr lang="de-DE" dirty="0" err="1" smtClean="0"/>
                        <a:t>Basque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89 %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78 %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78 %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72 %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&lt;</a:t>
                      </a:r>
                      <a:r>
                        <a:rPr lang="de-DE" baseline="0" dirty="0" smtClean="0"/>
                        <a:t> 60%  </a:t>
                      </a:r>
                      <a:r>
                        <a:rPr lang="de-DE" baseline="0" dirty="0" err="1" smtClean="0"/>
                        <a:t>and</a:t>
                      </a:r>
                      <a:r>
                        <a:rPr lang="de-DE" baseline="0" dirty="0" smtClean="0"/>
                        <a:t> &gt; 30% </a:t>
                      </a:r>
                      <a:r>
                        <a:rPr lang="de-DE" baseline="0" dirty="0" err="1" smtClean="0"/>
                        <a:t>Basque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66 %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32 %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32 %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18 %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&lt; 30% </a:t>
                      </a:r>
                      <a:r>
                        <a:rPr lang="de-DE" dirty="0" err="1" smtClean="0"/>
                        <a:t>Basque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46 %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11 %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10 %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i="1" dirty="0" err="1" smtClean="0">
                          <a:solidFill>
                            <a:srgbClr val="0000FF"/>
                          </a:solidFill>
                        </a:rPr>
                        <a:t>mother</a:t>
                      </a:r>
                      <a:r>
                        <a:rPr lang="de-DE" i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i="1" dirty="0" err="1" smtClean="0">
                          <a:solidFill>
                            <a:srgbClr val="0000FF"/>
                          </a:solidFill>
                        </a:rPr>
                        <a:t>tongue</a:t>
                      </a:r>
                      <a:endParaRPr lang="de-DE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Basque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89 %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73 %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68 %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57 %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Basque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and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Spanish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75</a:t>
                      </a:r>
                      <a:r>
                        <a:rPr lang="de-DE" baseline="0" dirty="0" smtClean="0">
                          <a:solidFill>
                            <a:srgbClr val="008000"/>
                          </a:solidFill>
                        </a:rPr>
                        <a:t>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38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40 %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r>
                        <a:rPr lang="de-DE" baseline="0" dirty="0" smtClean="0">
                          <a:solidFill>
                            <a:srgbClr val="FF0000"/>
                          </a:solidFill>
                        </a:rPr>
                        <a:t>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Spanish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49 %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14 %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13 %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4 %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Language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peers</a:t>
            </a:r>
            <a:r>
              <a:rPr lang="de-DE" sz="2400" dirty="0" smtClean="0"/>
              <a:t> </a:t>
            </a:r>
            <a:r>
              <a:rPr lang="de-DE" sz="2400" dirty="0" err="1" smtClean="0"/>
              <a:t>at</a:t>
            </a:r>
            <a:r>
              <a:rPr lang="de-DE" sz="2400" dirty="0" smtClean="0"/>
              <a:t> </a:t>
            </a:r>
            <a:r>
              <a:rPr lang="de-DE" sz="2400" dirty="0" err="1" smtClean="0"/>
              <a:t>school</a:t>
            </a:r>
            <a:r>
              <a:rPr lang="de-DE" sz="2400" dirty="0" smtClean="0"/>
              <a:t>: breakdown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6131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12394"/>
              </p:ext>
            </p:extLst>
          </p:nvPr>
        </p:nvGraphicFramePr>
        <p:xfrm>
          <a:off x="325248" y="2130603"/>
          <a:ext cx="8499177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492"/>
                <a:gridCol w="1413868"/>
                <a:gridCol w="1413868"/>
                <a:gridCol w="1511683"/>
                <a:gridCol w="1344266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P4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S2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With</a:t>
                      </a:r>
                      <a:r>
                        <a:rPr lang="de-DE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teachers</a:t>
                      </a:r>
                      <a:endParaRPr lang="de-DE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With</a:t>
                      </a:r>
                      <a:r>
                        <a:rPr lang="de-DE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teachers</a:t>
                      </a:r>
                      <a:endParaRPr lang="de-DE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usually</a:t>
                      </a:r>
                      <a:r>
                        <a:rPr lang="de-DE" dirty="0" smtClean="0"/>
                        <a:t> / </a:t>
                      </a:r>
                      <a:r>
                        <a:rPr lang="de-DE" dirty="0" err="1" smtClean="0"/>
                        <a:t>always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Basque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usually</a:t>
                      </a:r>
                      <a:r>
                        <a:rPr lang="de-DE" dirty="0" smtClean="0"/>
                        <a:t> /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always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Basque</a:t>
                      </a:r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i="1" dirty="0" err="1" smtClean="0">
                          <a:solidFill>
                            <a:srgbClr val="0000FF"/>
                          </a:solidFill>
                        </a:rPr>
                        <a:t>area</a:t>
                      </a:r>
                      <a:endParaRPr lang="de-DE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Classroom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Out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class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Classroom</a:t>
                      </a:r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Out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class</a:t>
                      </a:r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&gt; 60 % </a:t>
                      </a:r>
                      <a:r>
                        <a:rPr lang="de-DE" dirty="0" err="1" smtClean="0"/>
                        <a:t>Basque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92 %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89 %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90 %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87 %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&lt;</a:t>
                      </a:r>
                      <a:r>
                        <a:rPr lang="de-DE" baseline="0" dirty="0" smtClean="0"/>
                        <a:t> 60%  </a:t>
                      </a:r>
                      <a:r>
                        <a:rPr lang="de-DE" baseline="0" dirty="0" err="1" smtClean="0"/>
                        <a:t>and</a:t>
                      </a:r>
                      <a:r>
                        <a:rPr lang="de-DE" baseline="0" dirty="0" smtClean="0"/>
                        <a:t> &gt; 30% </a:t>
                      </a:r>
                      <a:r>
                        <a:rPr lang="de-DE" baseline="0" dirty="0" err="1" smtClean="0"/>
                        <a:t>Basque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77 %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69 %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66 %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58 %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&lt; 30% </a:t>
                      </a:r>
                      <a:r>
                        <a:rPr lang="de-DE" dirty="0" err="1" smtClean="0"/>
                        <a:t>Basque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65 %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52 %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49 %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38 %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i="1" dirty="0" err="1" smtClean="0">
                          <a:solidFill>
                            <a:srgbClr val="0000FF"/>
                          </a:solidFill>
                        </a:rPr>
                        <a:t>mother</a:t>
                      </a:r>
                      <a:r>
                        <a:rPr lang="de-DE" i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i="1" dirty="0" err="1" smtClean="0">
                          <a:solidFill>
                            <a:srgbClr val="0000FF"/>
                          </a:solidFill>
                        </a:rPr>
                        <a:t>tongue</a:t>
                      </a:r>
                      <a:endParaRPr lang="de-DE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Basque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93 %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92 %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91 %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88 %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Basque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and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Spanish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85 %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77 %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78 %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70 %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Spanish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66 %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54 %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49 %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38 %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Language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teachers</a:t>
            </a:r>
            <a:r>
              <a:rPr lang="de-DE" sz="2400" dirty="0" smtClean="0"/>
              <a:t> </a:t>
            </a:r>
            <a:r>
              <a:rPr lang="de-DE" sz="2400" dirty="0" err="1" smtClean="0"/>
              <a:t>at</a:t>
            </a:r>
            <a:r>
              <a:rPr lang="de-DE" sz="2400" dirty="0" smtClean="0"/>
              <a:t> </a:t>
            </a:r>
            <a:r>
              <a:rPr lang="de-DE" sz="2400" dirty="0" err="1" smtClean="0"/>
              <a:t>school</a:t>
            </a:r>
            <a:r>
              <a:rPr lang="de-DE" sz="2400" dirty="0" smtClean="0"/>
              <a:t>: breakdown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8763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endParaRPr lang="de-DE" dirty="0" smtClean="0"/>
          </a:p>
          <a:p>
            <a:endParaRPr lang="de-DE" dirty="0"/>
          </a:p>
          <a:p>
            <a:pPr lvl="1"/>
            <a:r>
              <a:rPr lang="de-DE" sz="2400" dirty="0" err="1" smtClean="0"/>
              <a:t>Basque</a:t>
            </a:r>
            <a:r>
              <a:rPr lang="de-DE" sz="2400" dirty="0" smtClean="0"/>
              <a:t> </a:t>
            </a:r>
            <a:r>
              <a:rPr lang="de-DE" sz="2400" dirty="0" err="1" smtClean="0"/>
              <a:t>sociolinguistics</a:t>
            </a:r>
            <a:endParaRPr lang="de-DE" sz="2400" dirty="0" smtClean="0"/>
          </a:p>
          <a:p>
            <a:pPr lvl="1"/>
            <a:r>
              <a:rPr lang="de-DE" sz="2400" dirty="0" smtClean="0"/>
              <a:t>The </a:t>
            </a:r>
            <a:r>
              <a:rPr lang="de-DE" sz="2400" dirty="0" err="1" smtClean="0"/>
              <a:t>Arrue</a:t>
            </a:r>
            <a:r>
              <a:rPr lang="de-DE" sz="2400" dirty="0"/>
              <a:t> </a:t>
            </a:r>
            <a:r>
              <a:rPr lang="de-DE" sz="2400" dirty="0" smtClean="0"/>
              <a:t>Project</a:t>
            </a:r>
          </a:p>
          <a:p>
            <a:pPr lvl="1"/>
            <a:r>
              <a:rPr lang="de-DE" sz="2400" dirty="0" err="1" smtClean="0"/>
              <a:t>Presentation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discussion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selected</a:t>
            </a:r>
            <a:r>
              <a:rPr lang="de-DE" sz="2400" dirty="0" smtClean="0"/>
              <a:t> </a:t>
            </a:r>
            <a:r>
              <a:rPr lang="de-DE" sz="2400" dirty="0" err="1" smtClean="0"/>
              <a:t>results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Arrue</a:t>
            </a:r>
            <a:r>
              <a:rPr lang="de-DE" sz="2400" dirty="0" smtClean="0"/>
              <a:t> Project</a:t>
            </a:r>
          </a:p>
          <a:p>
            <a:pPr lvl="1"/>
            <a:r>
              <a:rPr lang="de-DE" sz="2400" dirty="0" err="1" smtClean="0"/>
              <a:t>Arrue‘s</a:t>
            </a:r>
            <a:r>
              <a:rPr lang="de-DE" sz="2400" dirty="0" smtClean="0"/>
              <a:t> </a:t>
            </a:r>
            <a:r>
              <a:rPr lang="de-DE" sz="2400" dirty="0" err="1" smtClean="0"/>
              <a:t>future</a:t>
            </a:r>
            <a:endParaRPr lang="de-DE" sz="2400" dirty="0" smtClean="0"/>
          </a:p>
          <a:p>
            <a:pPr lvl="1"/>
            <a:endParaRPr lang="de-DE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54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807527"/>
              </p:ext>
            </p:extLst>
          </p:nvPr>
        </p:nvGraphicFramePr>
        <p:xfrm>
          <a:off x="457200" y="2130603"/>
          <a:ext cx="82295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087"/>
                <a:gridCol w="1301628"/>
                <a:gridCol w="1301628"/>
                <a:gridCol w="1301628"/>
                <a:gridCol w="1301628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P4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S2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With</a:t>
                      </a:r>
                      <a:r>
                        <a:rPr lang="de-DE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peers</a:t>
                      </a:r>
                      <a:endParaRPr lang="de-DE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With</a:t>
                      </a:r>
                      <a:r>
                        <a:rPr lang="de-DE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peers</a:t>
                      </a:r>
                      <a:endParaRPr lang="de-DE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usually</a:t>
                      </a:r>
                      <a:r>
                        <a:rPr lang="de-DE" dirty="0" smtClean="0"/>
                        <a:t> / </a:t>
                      </a:r>
                      <a:r>
                        <a:rPr lang="de-DE" dirty="0" err="1" smtClean="0"/>
                        <a:t>always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Basque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usually</a:t>
                      </a:r>
                      <a:r>
                        <a:rPr lang="de-DE" dirty="0" smtClean="0"/>
                        <a:t> /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always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Basque</a:t>
                      </a:r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i="1" dirty="0" err="1" smtClean="0">
                          <a:solidFill>
                            <a:srgbClr val="0000FF"/>
                          </a:solidFill>
                        </a:rPr>
                        <a:t>school</a:t>
                      </a:r>
                      <a:r>
                        <a:rPr lang="de-DE" i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i="1" dirty="0" err="1" smtClean="0">
                          <a:solidFill>
                            <a:srgbClr val="0000FF"/>
                          </a:solidFill>
                        </a:rPr>
                        <a:t>model</a:t>
                      </a:r>
                      <a:endParaRPr lang="de-DE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Classroom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Playground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Classroom</a:t>
                      </a:r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Playground</a:t>
                      </a:r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Model 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3 %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Model 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32 %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7 %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8 %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4 %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Model 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79 %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41 %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44 %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29 %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Language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peers</a:t>
            </a:r>
            <a:r>
              <a:rPr lang="de-DE" sz="2400" dirty="0" smtClean="0"/>
              <a:t> </a:t>
            </a:r>
            <a:r>
              <a:rPr lang="de-DE" sz="2400" dirty="0" err="1" smtClean="0"/>
              <a:t>at</a:t>
            </a:r>
            <a:r>
              <a:rPr lang="de-DE" sz="2400" dirty="0" smtClean="0"/>
              <a:t> </a:t>
            </a:r>
            <a:r>
              <a:rPr lang="de-DE" sz="2400" dirty="0" err="1" smtClean="0"/>
              <a:t>school</a:t>
            </a:r>
            <a:r>
              <a:rPr lang="de-DE" sz="2400" dirty="0" smtClean="0"/>
              <a:t>: breakdown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748170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62308"/>
              </p:ext>
            </p:extLst>
          </p:nvPr>
        </p:nvGraphicFramePr>
        <p:xfrm>
          <a:off x="457200" y="2130603"/>
          <a:ext cx="82295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696"/>
                <a:gridCol w="1369023"/>
                <a:gridCol w="1418505"/>
                <a:gridCol w="1286552"/>
                <a:gridCol w="1445823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P4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S2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With</a:t>
                      </a:r>
                      <a:r>
                        <a:rPr lang="de-DE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teachers</a:t>
                      </a:r>
                      <a:endParaRPr lang="de-DE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With</a:t>
                      </a:r>
                      <a:r>
                        <a:rPr lang="de-DE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0000FF"/>
                          </a:solidFill>
                        </a:rPr>
                        <a:t>teachers</a:t>
                      </a:r>
                      <a:endParaRPr lang="de-DE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usually</a:t>
                      </a:r>
                      <a:r>
                        <a:rPr lang="de-DE" dirty="0" smtClean="0"/>
                        <a:t> / </a:t>
                      </a:r>
                      <a:r>
                        <a:rPr lang="de-DE" dirty="0" err="1" smtClean="0"/>
                        <a:t>always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Basque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usually</a:t>
                      </a:r>
                      <a:r>
                        <a:rPr lang="de-DE" dirty="0" smtClean="0"/>
                        <a:t> /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always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Basque</a:t>
                      </a:r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i="1" dirty="0" err="1" smtClean="0">
                          <a:solidFill>
                            <a:srgbClr val="0000FF"/>
                          </a:solidFill>
                        </a:rPr>
                        <a:t>school</a:t>
                      </a:r>
                      <a:r>
                        <a:rPr lang="de-DE" i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de-DE" i="1" dirty="0" err="1" smtClean="0">
                          <a:solidFill>
                            <a:srgbClr val="0000FF"/>
                          </a:solidFill>
                        </a:rPr>
                        <a:t>model</a:t>
                      </a:r>
                      <a:endParaRPr lang="de-DE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Classroom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Out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class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Classroom</a:t>
                      </a:r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Out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of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class</a:t>
                      </a:r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Model 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3 %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2 %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Model 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54 %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41 %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41 %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27 %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Model 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90 %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81 %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84 %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75 %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Language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teachers</a:t>
            </a:r>
            <a:r>
              <a:rPr lang="de-DE" sz="2400" dirty="0" smtClean="0"/>
              <a:t> </a:t>
            </a:r>
            <a:r>
              <a:rPr lang="de-DE" sz="2400" dirty="0" err="1" smtClean="0"/>
              <a:t>at</a:t>
            </a:r>
            <a:r>
              <a:rPr lang="de-DE" sz="2400" dirty="0" smtClean="0"/>
              <a:t> </a:t>
            </a:r>
            <a:r>
              <a:rPr lang="de-DE" sz="2400" dirty="0" err="1" smtClean="0"/>
              <a:t>school</a:t>
            </a:r>
            <a:r>
              <a:rPr lang="de-DE" sz="2400" dirty="0" smtClean="0"/>
              <a:t>: breakdown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57683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poles</a:t>
            </a:r>
            <a:endParaRPr lang="de-DE" dirty="0" smtClean="0"/>
          </a:p>
          <a:p>
            <a:endParaRPr lang="de-DE" dirty="0"/>
          </a:p>
          <a:p>
            <a:pPr lvl="1"/>
            <a:r>
              <a:rPr lang="de-DE" dirty="0" smtClean="0"/>
              <a:t>Pole 1 (strong pole)</a:t>
            </a:r>
          </a:p>
          <a:p>
            <a:pPr lvl="1"/>
            <a:endParaRPr lang="de-DE" dirty="0" smtClean="0"/>
          </a:p>
          <a:p>
            <a:pPr lvl="2"/>
            <a:r>
              <a:rPr lang="de-DE" sz="2200" dirty="0" err="1" smtClean="0"/>
              <a:t>pupils</a:t>
            </a:r>
            <a:r>
              <a:rPr lang="de-DE" sz="2200" dirty="0" smtClean="0"/>
              <a:t> </a:t>
            </a:r>
            <a:r>
              <a:rPr lang="de-DE" sz="2200" dirty="0" err="1" smtClean="0"/>
              <a:t>who</a:t>
            </a:r>
            <a:r>
              <a:rPr lang="de-DE" sz="2200" dirty="0" smtClean="0"/>
              <a:t> live in </a:t>
            </a:r>
            <a:r>
              <a:rPr lang="de-DE" sz="2200" dirty="0" err="1" smtClean="0"/>
              <a:t>area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&gt; 60% </a:t>
            </a:r>
            <a:r>
              <a:rPr lang="de-DE" sz="2200" dirty="0" err="1" smtClean="0"/>
              <a:t>Basque</a:t>
            </a:r>
            <a:r>
              <a:rPr lang="de-DE" sz="2200" dirty="0" smtClean="0"/>
              <a:t> </a:t>
            </a:r>
            <a:r>
              <a:rPr lang="de-DE" sz="2200" dirty="0" err="1" smtClean="0"/>
              <a:t>speakers</a:t>
            </a:r>
            <a:endParaRPr lang="de-DE" sz="2200" dirty="0" smtClean="0"/>
          </a:p>
          <a:p>
            <a:pPr lvl="2"/>
            <a:r>
              <a:rPr lang="de-DE" sz="2200" dirty="0" err="1" smtClean="0"/>
              <a:t>pupils</a:t>
            </a:r>
            <a:r>
              <a:rPr lang="de-DE" sz="2200" dirty="0" smtClean="0"/>
              <a:t> </a:t>
            </a:r>
            <a:r>
              <a:rPr lang="de-DE" sz="2200" dirty="0" err="1" smtClean="0"/>
              <a:t>who</a:t>
            </a:r>
            <a:r>
              <a:rPr lang="de-DE" sz="2200" dirty="0" smtClean="0"/>
              <a:t> </a:t>
            </a:r>
            <a:r>
              <a:rPr lang="de-DE" sz="2200" dirty="0" err="1" smtClean="0"/>
              <a:t>have</a:t>
            </a:r>
            <a:r>
              <a:rPr lang="de-DE" sz="2200" dirty="0" smtClean="0"/>
              <a:t> </a:t>
            </a:r>
            <a:r>
              <a:rPr lang="de-DE" sz="2200" dirty="0" err="1" smtClean="0"/>
              <a:t>Basque</a:t>
            </a:r>
            <a:r>
              <a:rPr lang="de-DE" sz="2200" dirty="0" smtClean="0"/>
              <a:t> </a:t>
            </a:r>
            <a:r>
              <a:rPr lang="de-DE" sz="2200" dirty="0" err="1" smtClean="0"/>
              <a:t>as</a:t>
            </a:r>
            <a:r>
              <a:rPr lang="de-DE" sz="2200" dirty="0" smtClean="0"/>
              <a:t> a </a:t>
            </a:r>
            <a:r>
              <a:rPr lang="de-DE" sz="2200" dirty="0" err="1" smtClean="0"/>
              <a:t>mother</a:t>
            </a:r>
            <a:r>
              <a:rPr lang="de-DE" sz="2200" dirty="0" smtClean="0"/>
              <a:t> </a:t>
            </a:r>
            <a:r>
              <a:rPr lang="de-DE" sz="2200" dirty="0" err="1" smtClean="0"/>
              <a:t>tongue</a:t>
            </a:r>
            <a:endParaRPr lang="de-DE" sz="2200" dirty="0"/>
          </a:p>
          <a:p>
            <a:pPr lvl="1"/>
            <a:endParaRPr lang="de-DE" dirty="0"/>
          </a:p>
          <a:p>
            <a:pPr lvl="1"/>
            <a:r>
              <a:rPr lang="de-DE" dirty="0" smtClean="0"/>
              <a:t>Pole 2 (</a:t>
            </a:r>
            <a:r>
              <a:rPr lang="de-DE" dirty="0" err="1" smtClean="0"/>
              <a:t>weak</a:t>
            </a:r>
            <a:r>
              <a:rPr lang="de-DE" dirty="0" smtClean="0"/>
              <a:t> pole)</a:t>
            </a:r>
          </a:p>
          <a:p>
            <a:pPr lvl="1"/>
            <a:endParaRPr lang="de-DE" dirty="0"/>
          </a:p>
          <a:p>
            <a:pPr lvl="2"/>
            <a:r>
              <a:rPr lang="de-DE" sz="2200" dirty="0" err="1" smtClean="0"/>
              <a:t>pupils</a:t>
            </a:r>
            <a:r>
              <a:rPr lang="de-DE" sz="2200" dirty="0" smtClean="0"/>
              <a:t> </a:t>
            </a:r>
            <a:r>
              <a:rPr lang="de-DE" sz="2200" dirty="0" err="1" smtClean="0"/>
              <a:t>who</a:t>
            </a:r>
            <a:r>
              <a:rPr lang="de-DE" sz="2200" dirty="0" smtClean="0"/>
              <a:t> live in </a:t>
            </a:r>
            <a:r>
              <a:rPr lang="de-DE" sz="2200" dirty="0" err="1" smtClean="0"/>
              <a:t>area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&lt; 30%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Basque</a:t>
            </a:r>
            <a:r>
              <a:rPr lang="de-DE" sz="2200" dirty="0" smtClean="0"/>
              <a:t> </a:t>
            </a:r>
            <a:r>
              <a:rPr lang="de-DE" sz="2200" dirty="0" err="1" smtClean="0"/>
              <a:t>speakers</a:t>
            </a:r>
            <a:endParaRPr lang="de-DE" sz="2200" dirty="0" smtClean="0"/>
          </a:p>
          <a:p>
            <a:pPr lvl="2"/>
            <a:r>
              <a:rPr lang="de-DE" sz="2200" dirty="0" err="1" smtClean="0"/>
              <a:t>pupils</a:t>
            </a:r>
            <a:r>
              <a:rPr lang="de-DE" sz="2200" dirty="0" smtClean="0"/>
              <a:t> </a:t>
            </a:r>
            <a:r>
              <a:rPr lang="de-DE" sz="2200" dirty="0" err="1" smtClean="0"/>
              <a:t>who</a:t>
            </a:r>
            <a:r>
              <a:rPr lang="de-DE" sz="2200" dirty="0" smtClean="0"/>
              <a:t> </a:t>
            </a:r>
            <a:r>
              <a:rPr lang="de-DE" sz="2200" dirty="0" err="1" smtClean="0"/>
              <a:t>have</a:t>
            </a:r>
            <a:r>
              <a:rPr lang="de-DE" sz="2200" dirty="0" smtClean="0"/>
              <a:t> </a:t>
            </a:r>
            <a:r>
              <a:rPr lang="de-DE" sz="2200" dirty="0" err="1" smtClean="0"/>
              <a:t>Spanish</a:t>
            </a:r>
            <a:r>
              <a:rPr lang="de-DE" sz="2200" dirty="0" smtClean="0"/>
              <a:t> </a:t>
            </a:r>
            <a:r>
              <a:rPr lang="de-DE" sz="2200" dirty="0" err="1" smtClean="0"/>
              <a:t>as</a:t>
            </a:r>
            <a:r>
              <a:rPr lang="de-DE" sz="2200" dirty="0" smtClean="0"/>
              <a:t> a </a:t>
            </a:r>
            <a:r>
              <a:rPr lang="de-DE" sz="2200" dirty="0" err="1" smtClean="0"/>
              <a:t>mother</a:t>
            </a:r>
            <a:r>
              <a:rPr lang="de-DE" sz="2200" dirty="0" smtClean="0"/>
              <a:t> </a:t>
            </a:r>
            <a:r>
              <a:rPr lang="de-DE" sz="2200" dirty="0" err="1" smtClean="0"/>
              <a:t>tongue</a:t>
            </a:r>
            <a:endParaRPr lang="de-DE" sz="22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Observation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819091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e-DE" dirty="0" smtClean="0"/>
              <a:t>in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find ...</a:t>
            </a:r>
          </a:p>
          <a:p>
            <a:pPr lvl="1"/>
            <a:endParaRPr lang="de-DE" dirty="0"/>
          </a:p>
          <a:p>
            <a:pPr lvl="2"/>
            <a:r>
              <a:rPr lang="de-DE" sz="2200" dirty="0" err="1" smtClean="0"/>
              <a:t>pupils</a:t>
            </a:r>
            <a:r>
              <a:rPr lang="de-DE" sz="2200" dirty="0" smtClean="0"/>
              <a:t> </a:t>
            </a:r>
            <a:r>
              <a:rPr lang="de-DE" sz="2200" dirty="0" err="1" smtClean="0"/>
              <a:t>who</a:t>
            </a:r>
            <a:r>
              <a:rPr lang="de-DE" sz="2200" dirty="0" smtClean="0"/>
              <a:t> live in </a:t>
            </a:r>
            <a:r>
              <a:rPr lang="de-DE" sz="2200" dirty="0" err="1" smtClean="0"/>
              <a:t>area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&gt; 30% </a:t>
            </a:r>
            <a:r>
              <a:rPr lang="de-DE" sz="2200" dirty="0" err="1" smtClean="0"/>
              <a:t>and</a:t>
            </a:r>
            <a:r>
              <a:rPr lang="de-DE" sz="2200" dirty="0" smtClean="0"/>
              <a:t> &lt; 60% </a:t>
            </a:r>
            <a:r>
              <a:rPr lang="de-DE" sz="2200" dirty="0" err="1" smtClean="0"/>
              <a:t>Basque</a:t>
            </a:r>
            <a:r>
              <a:rPr lang="de-DE" sz="2200" dirty="0" smtClean="0"/>
              <a:t> </a:t>
            </a:r>
            <a:r>
              <a:rPr lang="de-DE" sz="2200" dirty="0" err="1" smtClean="0"/>
              <a:t>speakers</a:t>
            </a:r>
            <a:endParaRPr lang="de-DE" sz="2200" dirty="0" smtClean="0"/>
          </a:p>
          <a:p>
            <a:pPr lvl="2"/>
            <a:endParaRPr lang="de-DE" sz="2200" dirty="0"/>
          </a:p>
          <a:p>
            <a:pPr lvl="2"/>
            <a:r>
              <a:rPr lang="de-DE" sz="2200" dirty="0" err="1" smtClean="0"/>
              <a:t>pupils</a:t>
            </a:r>
            <a:r>
              <a:rPr lang="de-DE" sz="2200" dirty="0" smtClean="0"/>
              <a:t> </a:t>
            </a:r>
            <a:r>
              <a:rPr lang="de-DE" sz="2200" dirty="0" err="1" smtClean="0"/>
              <a:t>who</a:t>
            </a:r>
            <a:r>
              <a:rPr lang="de-DE" sz="2200" dirty="0" smtClean="0"/>
              <a:t> </a:t>
            </a:r>
            <a:r>
              <a:rPr lang="de-DE" sz="2200" dirty="0" err="1" smtClean="0"/>
              <a:t>have</a:t>
            </a:r>
            <a:r>
              <a:rPr lang="de-DE" sz="2200" dirty="0" smtClean="0"/>
              <a:t> </a:t>
            </a:r>
            <a:r>
              <a:rPr lang="de-DE" sz="2200" dirty="0" err="1" smtClean="0"/>
              <a:t>Basque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Spanish</a:t>
            </a:r>
            <a:r>
              <a:rPr lang="de-DE" sz="2200" dirty="0" smtClean="0"/>
              <a:t> </a:t>
            </a:r>
            <a:r>
              <a:rPr lang="de-DE" sz="2200" dirty="0" err="1" smtClean="0"/>
              <a:t>as</a:t>
            </a:r>
            <a:r>
              <a:rPr lang="de-DE" sz="2200" dirty="0" smtClean="0"/>
              <a:t> a </a:t>
            </a:r>
            <a:r>
              <a:rPr lang="de-DE" sz="2200" dirty="0" err="1" smtClean="0"/>
              <a:t>mother</a:t>
            </a:r>
            <a:r>
              <a:rPr lang="de-DE" sz="2200" dirty="0" smtClean="0"/>
              <a:t> </a:t>
            </a:r>
            <a:r>
              <a:rPr lang="de-DE" sz="2200" dirty="0" err="1" smtClean="0"/>
              <a:t>tongue</a:t>
            </a:r>
            <a:r>
              <a:rPr lang="de-DE" sz="2200" dirty="0" smtClean="0"/>
              <a:t> (</a:t>
            </a:r>
            <a:r>
              <a:rPr lang="de-DE" sz="2200" dirty="0" smtClean="0">
                <a:sym typeface="Wingdings"/>
              </a:rPr>
              <a:t> </a:t>
            </a:r>
            <a:r>
              <a:rPr lang="de-DE" sz="2200" dirty="0" err="1" smtClean="0">
                <a:sym typeface="Wingdings"/>
              </a:rPr>
              <a:t>seem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to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be</a:t>
            </a:r>
            <a:r>
              <a:rPr lang="de-DE" sz="2200" dirty="0" smtClean="0">
                <a:sym typeface="Wingdings"/>
              </a:rPr>
              <a:t> ‚vulnerable‘ </a:t>
            </a:r>
            <a:r>
              <a:rPr lang="de-DE" sz="2200" dirty="0" err="1" smtClean="0">
                <a:sym typeface="Wingdings"/>
              </a:rPr>
              <a:t>especially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when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it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comes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to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language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use</a:t>
            </a:r>
            <a:r>
              <a:rPr lang="de-DE" sz="2200" dirty="0" smtClean="0">
                <a:sym typeface="Wingdings"/>
              </a:rPr>
              <a:t> outside </a:t>
            </a:r>
            <a:r>
              <a:rPr lang="de-DE" sz="2200" dirty="0" err="1" smtClean="0">
                <a:sym typeface="Wingdings"/>
              </a:rPr>
              <a:t>of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the</a:t>
            </a:r>
            <a:r>
              <a:rPr lang="de-DE" sz="2200" dirty="0" smtClean="0">
                <a:sym typeface="Wingdings"/>
              </a:rPr>
              <a:t> </a:t>
            </a:r>
            <a:r>
              <a:rPr lang="de-DE" sz="2200" dirty="0" err="1" smtClean="0">
                <a:sym typeface="Wingdings"/>
              </a:rPr>
              <a:t>classroom</a:t>
            </a:r>
            <a:r>
              <a:rPr lang="de-DE" sz="2200" dirty="0" smtClean="0">
                <a:sym typeface="Wingdings"/>
              </a:rPr>
              <a:t>)</a:t>
            </a:r>
            <a:endParaRPr lang="de-DE" sz="22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160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2111423"/>
            <a:ext cx="7408333" cy="4014740"/>
          </a:xfrm>
        </p:spPr>
        <p:txBody>
          <a:bodyPr>
            <a:normAutofit fontScale="92500" lnSpcReduction="10000"/>
          </a:bodyPr>
          <a:lstStyle/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Basque</a:t>
            </a:r>
            <a:endParaRPr lang="de-DE" dirty="0" smtClean="0"/>
          </a:p>
          <a:p>
            <a:endParaRPr lang="de-DE" dirty="0"/>
          </a:p>
          <a:p>
            <a:pPr lvl="1" algn="just"/>
            <a:r>
              <a:rPr lang="de-DE" dirty="0" err="1" smtClean="0"/>
              <a:t>drop</a:t>
            </a:r>
            <a:r>
              <a:rPr lang="de-DE" dirty="0" smtClean="0"/>
              <a:t> </a:t>
            </a:r>
            <a:r>
              <a:rPr lang="de-DE" dirty="0" err="1" smtClean="0"/>
              <a:t>slower</a:t>
            </a:r>
            <a:r>
              <a:rPr lang="de-DE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compared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peers</a:t>
            </a:r>
            <a:endParaRPr lang="de-DE" dirty="0" smtClean="0"/>
          </a:p>
          <a:p>
            <a:pPr lvl="1"/>
            <a:endParaRPr lang="de-DE" dirty="0" smtClean="0"/>
          </a:p>
          <a:p>
            <a:pPr lvl="1" algn="just"/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lower</a:t>
            </a:r>
            <a:r>
              <a:rPr lang="de-DE" dirty="0" smtClean="0"/>
              <a:t> in S2 </a:t>
            </a:r>
            <a:r>
              <a:rPr lang="de-DE" dirty="0" err="1" smtClean="0"/>
              <a:t>than</a:t>
            </a:r>
            <a:r>
              <a:rPr lang="de-DE" dirty="0" smtClean="0"/>
              <a:t> in P4 (</a:t>
            </a:r>
            <a:r>
              <a:rPr lang="de-DE" dirty="0" err="1" smtClean="0"/>
              <a:t>especially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far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Basque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peers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concerned</a:t>
            </a:r>
            <a:r>
              <a:rPr lang="de-DE" dirty="0" smtClean="0"/>
              <a:t>)</a:t>
            </a:r>
          </a:p>
          <a:p>
            <a:pPr lvl="1"/>
            <a:endParaRPr lang="de-DE" dirty="0"/>
          </a:p>
          <a:p>
            <a:pPr lvl="1" algn="just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Basque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peers</a:t>
            </a:r>
            <a:r>
              <a:rPr lang="de-DE" dirty="0" smtClean="0"/>
              <a:t> also </a:t>
            </a:r>
            <a:r>
              <a:rPr lang="de-DE" dirty="0" err="1" smtClean="0"/>
              <a:t>drops</a:t>
            </a:r>
            <a:r>
              <a:rPr lang="de-DE" dirty="0" smtClean="0"/>
              <a:t> (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compared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Basque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) 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pupils</a:t>
            </a:r>
            <a:r>
              <a:rPr lang="de-DE" dirty="0" smtClean="0"/>
              <a:t> </a:t>
            </a:r>
            <a:r>
              <a:rPr lang="de-DE" dirty="0" err="1" smtClean="0"/>
              <a:t>living</a:t>
            </a:r>
            <a:r>
              <a:rPr lang="de-DE" dirty="0" smtClean="0"/>
              <a:t> in </a:t>
            </a:r>
            <a:r>
              <a:rPr lang="de-DE" dirty="0" err="1" smtClean="0"/>
              <a:t>area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&gt; 60% </a:t>
            </a:r>
            <a:r>
              <a:rPr lang="de-DE" dirty="0" err="1" smtClean="0"/>
              <a:t>speakers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Basque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pupils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Basque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mother</a:t>
            </a:r>
            <a:r>
              <a:rPr lang="de-DE" dirty="0" smtClean="0"/>
              <a:t> </a:t>
            </a:r>
            <a:r>
              <a:rPr lang="de-DE" dirty="0" err="1" smtClean="0"/>
              <a:t>tongue</a:t>
            </a:r>
            <a:endParaRPr lang="de-D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415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847495"/>
            <a:ext cx="7408333" cy="4278668"/>
          </a:xfrm>
        </p:spPr>
        <p:txBody>
          <a:bodyPr/>
          <a:lstStyle/>
          <a:p>
            <a:pPr algn="just"/>
            <a:r>
              <a:rPr lang="de-DE" dirty="0" smtClean="0"/>
              <a:t>Model D</a:t>
            </a:r>
          </a:p>
          <a:p>
            <a:pPr algn="just"/>
            <a:endParaRPr lang="de-DE" dirty="0"/>
          </a:p>
          <a:p>
            <a:pPr lvl="1" algn="just"/>
            <a:r>
              <a:rPr lang="de-DE" dirty="0" err="1"/>
              <a:t>o</a:t>
            </a:r>
            <a:r>
              <a:rPr lang="de-DE" dirty="0" err="1" smtClean="0"/>
              <a:t>verall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rather</a:t>
            </a:r>
            <a:r>
              <a:rPr lang="de-DE" dirty="0" smtClean="0"/>
              <a:t> 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far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peers</a:t>
            </a:r>
            <a:r>
              <a:rPr lang="de-DE" dirty="0" smtClean="0"/>
              <a:t> outside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classroom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concerned</a:t>
            </a:r>
            <a:endParaRPr lang="de-DE" dirty="0" smtClean="0"/>
          </a:p>
          <a:p>
            <a:pPr lvl="1" algn="just"/>
            <a:endParaRPr lang="de-DE" dirty="0"/>
          </a:p>
          <a:p>
            <a:pPr lvl="2" algn="just"/>
            <a:r>
              <a:rPr lang="de-DE" dirty="0" smtClean="0"/>
              <a:t>due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Spanish</a:t>
            </a:r>
            <a:r>
              <a:rPr lang="de-DE" dirty="0" smtClean="0"/>
              <a:t> </a:t>
            </a:r>
            <a:r>
              <a:rPr lang="de-DE" dirty="0" err="1" smtClean="0"/>
              <a:t>speakers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bilinguals</a:t>
            </a:r>
            <a:endParaRPr lang="de-DE" dirty="0" smtClean="0"/>
          </a:p>
          <a:p>
            <a:pPr lvl="2" algn="just"/>
            <a:r>
              <a:rPr lang="de-DE" dirty="0" err="1" smtClean="0"/>
              <a:t>yet</a:t>
            </a:r>
            <a:r>
              <a:rPr lang="de-DE" dirty="0" smtClean="0"/>
              <a:t> also due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changing</a:t>
            </a:r>
            <a:r>
              <a:rPr lang="de-DE" dirty="0" smtClean="0"/>
              <a:t> </a:t>
            </a:r>
            <a:r>
              <a:rPr lang="de-DE" dirty="0" err="1" smtClean="0"/>
              <a:t>behaviour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pupils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Basque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mother</a:t>
            </a:r>
            <a:r>
              <a:rPr lang="de-DE" dirty="0" smtClean="0"/>
              <a:t> </a:t>
            </a:r>
            <a:r>
              <a:rPr lang="de-DE" dirty="0" err="1" smtClean="0"/>
              <a:t>tongue</a:t>
            </a:r>
            <a:endParaRPr lang="de-DE" dirty="0" smtClean="0"/>
          </a:p>
          <a:p>
            <a:pPr lvl="2" algn="just"/>
            <a:endParaRPr lang="de-DE" dirty="0"/>
          </a:p>
          <a:p>
            <a:pPr marL="627063" lvl="2" indent="0" algn="just">
              <a:buNone/>
            </a:pPr>
            <a:r>
              <a:rPr lang="de-DE" dirty="0" smtClean="0">
                <a:sym typeface="Wingdings"/>
              </a:rPr>
              <a:t> </a:t>
            </a:r>
            <a:r>
              <a:rPr lang="de-DE" dirty="0" err="1" smtClean="0"/>
              <a:t>impact</a:t>
            </a:r>
            <a:r>
              <a:rPr lang="de-DE" dirty="0" smtClean="0"/>
              <a:t> on </a:t>
            </a:r>
            <a:r>
              <a:rPr lang="de-DE" dirty="0" err="1" smtClean="0"/>
              <a:t>index</a:t>
            </a:r>
            <a:r>
              <a:rPr lang="de-DE" dirty="0" smtClean="0"/>
              <a:t> </a:t>
            </a:r>
            <a:r>
              <a:rPr lang="de-DE" dirty="0" err="1" smtClean="0"/>
              <a:t>called</a:t>
            </a:r>
            <a:r>
              <a:rPr lang="de-DE" dirty="0" smtClean="0"/>
              <a:t> ‚</a:t>
            </a:r>
            <a:r>
              <a:rPr lang="de-DE" dirty="0" err="1" smtClean="0"/>
              <a:t>Pupils</a:t>
            </a:r>
            <a:r>
              <a:rPr lang="de-DE" dirty="0" smtClean="0"/>
              <a:t>‘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r>
              <a:rPr lang="de-DE" dirty="0" smtClean="0"/>
              <a:t>‘</a:t>
            </a:r>
            <a:endParaRPr lang="de-D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901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Index &lt; </a:t>
            </a:r>
            <a:r>
              <a:rPr lang="de-DE" dirty="0" err="1" smtClean="0"/>
              <a:t>consolidated</a:t>
            </a:r>
            <a:r>
              <a:rPr lang="de-DE" dirty="0" smtClean="0"/>
              <a:t> variable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combination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...</a:t>
            </a:r>
          </a:p>
          <a:p>
            <a:endParaRPr lang="de-DE" dirty="0"/>
          </a:p>
          <a:p>
            <a:pPr lvl="1"/>
            <a:r>
              <a:rPr lang="de-DE" dirty="0" err="1" smtClean="0"/>
              <a:t>Pupils</a:t>
            </a:r>
            <a:r>
              <a:rPr lang="de-DE" dirty="0" smtClean="0"/>
              <a:t>‘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peers</a:t>
            </a:r>
            <a:r>
              <a:rPr lang="de-DE" dirty="0" smtClean="0"/>
              <a:t> in </a:t>
            </a:r>
            <a:r>
              <a:rPr lang="de-DE" dirty="0" err="1" smtClean="0"/>
              <a:t>classroom</a:t>
            </a:r>
            <a:endParaRPr lang="de-DE" dirty="0" smtClean="0"/>
          </a:p>
          <a:p>
            <a:pPr lvl="1"/>
            <a:r>
              <a:rPr lang="de-DE" dirty="0" err="1" smtClean="0"/>
              <a:t>Pupils</a:t>
            </a:r>
            <a:r>
              <a:rPr lang="de-DE" dirty="0" smtClean="0"/>
              <a:t>‘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peers</a:t>
            </a:r>
            <a:r>
              <a:rPr lang="de-DE" dirty="0" smtClean="0"/>
              <a:t> on </a:t>
            </a:r>
            <a:r>
              <a:rPr lang="de-DE" dirty="0" err="1" smtClean="0"/>
              <a:t>playground</a:t>
            </a:r>
            <a:endParaRPr lang="de-DE" dirty="0" smtClean="0"/>
          </a:p>
          <a:p>
            <a:pPr lvl="1"/>
            <a:r>
              <a:rPr lang="de-DE" dirty="0" err="1" smtClean="0"/>
              <a:t>Pupils</a:t>
            </a:r>
            <a:r>
              <a:rPr lang="de-DE" dirty="0" smtClean="0"/>
              <a:t>‘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 in </a:t>
            </a:r>
            <a:r>
              <a:rPr lang="de-DE" dirty="0" err="1" smtClean="0"/>
              <a:t>classroom</a:t>
            </a:r>
            <a:endParaRPr lang="de-DE" dirty="0" smtClean="0"/>
          </a:p>
          <a:p>
            <a:pPr lvl="1"/>
            <a:r>
              <a:rPr lang="de-DE" dirty="0" err="1" smtClean="0"/>
              <a:t>Pupils</a:t>
            </a:r>
            <a:r>
              <a:rPr lang="de-DE" dirty="0" smtClean="0"/>
              <a:t>‘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 outside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endParaRPr lang="de-D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err="1" smtClean="0"/>
              <a:t>Pupils</a:t>
            </a:r>
            <a:r>
              <a:rPr lang="de-DE" sz="2800" dirty="0" smtClean="0"/>
              <a:t>‘ </a:t>
            </a:r>
            <a:r>
              <a:rPr lang="de-DE" sz="2800" dirty="0" err="1" smtClean="0"/>
              <a:t>general</a:t>
            </a:r>
            <a:r>
              <a:rPr lang="de-DE" sz="2800" dirty="0" smtClean="0"/>
              <a:t> </a:t>
            </a:r>
            <a:r>
              <a:rPr lang="de-DE" sz="2800" dirty="0" err="1" smtClean="0"/>
              <a:t>language</a:t>
            </a:r>
            <a:r>
              <a:rPr lang="de-DE" sz="2800" dirty="0" smtClean="0"/>
              <a:t> </a:t>
            </a:r>
            <a:r>
              <a:rPr lang="de-DE" sz="2800" dirty="0" err="1" smtClean="0"/>
              <a:t>use</a:t>
            </a:r>
            <a:r>
              <a:rPr lang="de-DE" sz="2800" dirty="0" smtClean="0"/>
              <a:t> </a:t>
            </a:r>
            <a:r>
              <a:rPr lang="de-DE" sz="2800" dirty="0" err="1" smtClean="0"/>
              <a:t>at</a:t>
            </a:r>
            <a:r>
              <a:rPr lang="de-DE" sz="2800" dirty="0" smtClean="0"/>
              <a:t> </a:t>
            </a:r>
            <a:r>
              <a:rPr lang="de-DE" sz="2800" dirty="0" err="1" smtClean="0"/>
              <a:t>school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713678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962963"/>
            <a:ext cx="7408333" cy="4163200"/>
          </a:xfrm>
        </p:spPr>
        <p:txBody>
          <a:bodyPr/>
          <a:lstStyle/>
          <a:p>
            <a:r>
              <a:rPr lang="de-DE" dirty="0" smtClean="0"/>
              <a:t>On a </a:t>
            </a:r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1 (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Basque</a:t>
            </a:r>
            <a:r>
              <a:rPr lang="de-DE" dirty="0" smtClean="0"/>
              <a:t>) </a:t>
            </a:r>
            <a:r>
              <a:rPr lang="de-DE" dirty="0" err="1" smtClean="0"/>
              <a:t>to</a:t>
            </a:r>
            <a:r>
              <a:rPr lang="de-DE" dirty="0" smtClean="0"/>
              <a:t> 5 (all </a:t>
            </a:r>
            <a:r>
              <a:rPr lang="de-DE" dirty="0" err="1" smtClean="0"/>
              <a:t>Basque</a:t>
            </a:r>
            <a:r>
              <a:rPr lang="de-DE" dirty="0" smtClean="0"/>
              <a:t>) ...</a:t>
            </a:r>
          </a:p>
          <a:p>
            <a:endParaRPr lang="de-DE" dirty="0"/>
          </a:p>
          <a:p>
            <a:pPr lvl="1"/>
            <a:r>
              <a:rPr lang="de-DE" dirty="0"/>
              <a:t>p</a:t>
            </a:r>
            <a:r>
              <a:rPr lang="de-DE" dirty="0" smtClean="0"/>
              <a:t>rimary</a:t>
            </a:r>
            <a:r>
              <a:rPr lang="de-DE" dirty="0"/>
              <a:t>-</a:t>
            </a:r>
            <a:r>
              <a:rPr lang="de-DE" dirty="0" smtClean="0"/>
              <a:t>4 </a:t>
            </a:r>
            <a:r>
              <a:rPr lang="de-DE" dirty="0" err="1" smtClean="0"/>
              <a:t>pupils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an </a:t>
            </a:r>
            <a:r>
              <a:rPr lang="de-DE" dirty="0" err="1" smtClean="0"/>
              <a:t>average</a:t>
            </a:r>
            <a:r>
              <a:rPr lang="de-DE" dirty="0" smtClean="0"/>
              <a:t> score </a:t>
            </a:r>
            <a:r>
              <a:rPr lang="de-DE" dirty="0" err="1" smtClean="0"/>
              <a:t>of</a:t>
            </a:r>
            <a:r>
              <a:rPr lang="de-DE" dirty="0" smtClean="0"/>
              <a:t> 3.26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s</a:t>
            </a:r>
            <a:r>
              <a:rPr lang="de-DE" dirty="0" smtClean="0"/>
              <a:t>econdary-2 </a:t>
            </a:r>
            <a:r>
              <a:rPr lang="de-DE" dirty="0" err="1" smtClean="0"/>
              <a:t>pupils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an </a:t>
            </a:r>
            <a:r>
              <a:rPr lang="de-DE" dirty="0" err="1" smtClean="0"/>
              <a:t>average</a:t>
            </a:r>
            <a:r>
              <a:rPr lang="de-DE" dirty="0" smtClean="0"/>
              <a:t> score </a:t>
            </a:r>
            <a:r>
              <a:rPr lang="de-DE" dirty="0" err="1" smtClean="0"/>
              <a:t>of</a:t>
            </a:r>
            <a:r>
              <a:rPr lang="de-DE" dirty="0" smtClean="0"/>
              <a:t> 2.60</a:t>
            </a:r>
          </a:p>
          <a:p>
            <a:pPr lvl="1"/>
            <a:endParaRPr lang="de-DE" dirty="0"/>
          </a:p>
          <a:p>
            <a:r>
              <a:rPr lang="de-DE" dirty="0" smtClean="0"/>
              <a:t>Challenge: </a:t>
            </a:r>
            <a:r>
              <a:rPr lang="de-DE" dirty="0" err="1" smtClean="0"/>
              <a:t>improve</a:t>
            </a:r>
            <a:r>
              <a:rPr lang="de-DE" dirty="0" smtClean="0"/>
              <a:t> score &lt; ...</a:t>
            </a:r>
          </a:p>
          <a:p>
            <a:endParaRPr lang="de-DE" dirty="0"/>
          </a:p>
          <a:p>
            <a:pPr lvl="1"/>
            <a:r>
              <a:rPr lang="de-DE" dirty="0" err="1" smtClean="0"/>
              <a:t>identification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influence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r>
              <a:rPr lang="de-DE" dirty="0" smtClean="0"/>
              <a:t> + </a:t>
            </a:r>
            <a:r>
              <a:rPr lang="de-DE" dirty="0" err="1" smtClean="0"/>
              <a:t>work</a:t>
            </a:r>
            <a:r>
              <a:rPr lang="de-DE" dirty="0" smtClean="0"/>
              <a:t> on </a:t>
            </a:r>
            <a:r>
              <a:rPr lang="de-DE" dirty="0" err="1" smtClean="0"/>
              <a:t>those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endParaRPr lang="de-D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68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053563"/>
              </p:ext>
            </p:extLst>
          </p:nvPr>
        </p:nvGraphicFramePr>
        <p:xfrm>
          <a:off x="391224" y="1896985"/>
          <a:ext cx="8350730" cy="4675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2428"/>
                <a:gridCol w="1208422"/>
                <a:gridCol w="929880"/>
              </a:tblGrid>
              <a:tr h="42506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S2</a:t>
                      </a:r>
                      <a:endParaRPr lang="de-DE" dirty="0"/>
                    </a:p>
                  </a:txBody>
                  <a:tcPr/>
                </a:tc>
              </a:tr>
              <a:tr h="425068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Language </a:t>
                      </a:r>
                      <a:r>
                        <a:rPr lang="de-DE" sz="2000" dirty="0" err="1" smtClean="0"/>
                        <a:t>use</a:t>
                      </a:r>
                      <a:r>
                        <a:rPr lang="de-DE" sz="2000" dirty="0" smtClean="0"/>
                        <a:t> in </a:t>
                      </a:r>
                      <a:r>
                        <a:rPr lang="de-DE" sz="2000" dirty="0" err="1" smtClean="0"/>
                        <a:t>organised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activities</a:t>
                      </a:r>
                      <a:r>
                        <a:rPr lang="de-DE" sz="2000" baseline="0" dirty="0" smtClean="0"/>
                        <a:t> outside </a:t>
                      </a:r>
                      <a:r>
                        <a:rPr lang="de-DE" sz="2000" baseline="0" dirty="0" err="1" smtClean="0"/>
                        <a:t>school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FF0000"/>
                          </a:solidFill>
                        </a:rPr>
                        <a:t>.627</a:t>
                      </a:r>
                      <a:endParaRPr lang="de-DE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FF0000"/>
                          </a:solidFill>
                        </a:rPr>
                        <a:t>.763</a:t>
                      </a:r>
                      <a:endParaRPr lang="de-DE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5068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Language </a:t>
                      </a:r>
                      <a:r>
                        <a:rPr lang="de-DE" sz="2000" dirty="0" err="1" smtClean="0"/>
                        <a:t>use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at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home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.568</a:t>
                      </a:r>
                      <a:endParaRPr lang="de-DE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FF0000"/>
                          </a:solidFill>
                        </a:rPr>
                        <a:t>.697</a:t>
                      </a:r>
                      <a:endParaRPr lang="de-DE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5068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On </a:t>
                      </a:r>
                      <a:r>
                        <a:rPr lang="de-DE" sz="2000" dirty="0" err="1" smtClean="0"/>
                        <a:t>chat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with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friends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.592</a:t>
                      </a:r>
                      <a:endParaRPr lang="de-DE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FF0000"/>
                          </a:solidFill>
                        </a:rPr>
                        <a:t>.687</a:t>
                      </a:r>
                      <a:endParaRPr lang="de-DE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5068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Relative </a:t>
                      </a:r>
                      <a:r>
                        <a:rPr lang="de-DE" sz="2000" dirty="0" err="1" smtClean="0"/>
                        <a:t>fluency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.574</a:t>
                      </a:r>
                      <a:endParaRPr lang="de-DE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FF0000"/>
                          </a:solidFill>
                        </a:rPr>
                        <a:t>.652</a:t>
                      </a:r>
                      <a:endParaRPr lang="de-DE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5068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Language </a:t>
                      </a:r>
                      <a:r>
                        <a:rPr lang="de-DE" sz="2000" dirty="0" err="1" smtClean="0"/>
                        <a:t>model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FF0000"/>
                          </a:solidFill>
                        </a:rPr>
                        <a:t>.679</a:t>
                      </a:r>
                      <a:endParaRPr lang="de-DE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FF0000"/>
                          </a:solidFill>
                        </a:rPr>
                        <a:t>.630</a:t>
                      </a:r>
                      <a:endParaRPr lang="de-DE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5068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Mother</a:t>
                      </a:r>
                      <a:r>
                        <a:rPr lang="de-DE" sz="2000" baseline="0" dirty="0" smtClean="0"/>
                        <a:t> </a:t>
                      </a:r>
                      <a:r>
                        <a:rPr lang="de-DE" sz="2000" baseline="0" dirty="0" err="1" smtClean="0"/>
                        <a:t>tongue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936A08"/>
                          </a:solidFill>
                        </a:rPr>
                        <a:t>.524</a:t>
                      </a:r>
                      <a:endParaRPr lang="de-DE" sz="2000" dirty="0">
                        <a:solidFill>
                          <a:srgbClr val="936A0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FF0000"/>
                          </a:solidFill>
                        </a:rPr>
                        <a:t>.616</a:t>
                      </a:r>
                      <a:endParaRPr lang="de-DE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5068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Media </a:t>
                      </a:r>
                      <a:r>
                        <a:rPr lang="de-DE" sz="2000" dirty="0" err="1" smtClean="0"/>
                        <a:t>and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culture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consumption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936A08"/>
                          </a:solidFill>
                        </a:rPr>
                        <a:t>.530</a:t>
                      </a:r>
                      <a:endParaRPr lang="de-DE" sz="2000" dirty="0">
                        <a:solidFill>
                          <a:srgbClr val="936A0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FF0000"/>
                          </a:solidFill>
                        </a:rPr>
                        <a:t>.604</a:t>
                      </a:r>
                      <a:endParaRPr lang="de-DE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5068">
                <a:tc>
                  <a:txBody>
                    <a:bodyPr/>
                    <a:lstStyle/>
                    <a:p>
                      <a:r>
                        <a:rPr lang="de-DE" sz="2000" dirty="0" err="1" smtClean="0"/>
                        <a:t>Percentage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of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local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Basque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speakers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FF6600"/>
                          </a:solidFill>
                        </a:rPr>
                        <a:t>.494</a:t>
                      </a:r>
                      <a:endParaRPr lang="de-DE" sz="20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936A08"/>
                          </a:solidFill>
                        </a:rPr>
                        <a:t>.598</a:t>
                      </a:r>
                      <a:endParaRPr lang="de-DE" sz="2000" dirty="0">
                        <a:solidFill>
                          <a:srgbClr val="936A08"/>
                        </a:solidFill>
                      </a:endParaRPr>
                    </a:p>
                  </a:txBody>
                  <a:tcPr/>
                </a:tc>
              </a:tr>
              <a:tr h="425068">
                <a:tc>
                  <a:txBody>
                    <a:bodyPr/>
                    <a:lstStyle/>
                    <a:p>
                      <a:r>
                        <a:rPr lang="de-DE" sz="2000" dirty="0" err="1" smtClean="0"/>
                        <a:t>Difficulty</a:t>
                      </a:r>
                      <a:r>
                        <a:rPr lang="de-DE" sz="2000" dirty="0" smtClean="0"/>
                        <a:t>/</a:t>
                      </a:r>
                      <a:r>
                        <a:rPr lang="de-DE" sz="2000" dirty="0" err="1" smtClean="0"/>
                        <a:t>ease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of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Basque</a:t>
                      </a:r>
                      <a:r>
                        <a:rPr lang="de-DE" sz="2000" dirty="0" smtClean="0"/>
                        <a:t> vs. </a:t>
                      </a:r>
                      <a:r>
                        <a:rPr lang="de-DE" sz="2000" dirty="0" err="1" smtClean="0"/>
                        <a:t>Spanish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936A08"/>
                          </a:solidFill>
                        </a:rPr>
                        <a:t>.526</a:t>
                      </a:r>
                      <a:endParaRPr lang="de-DE" sz="2000" dirty="0">
                        <a:solidFill>
                          <a:srgbClr val="936A0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936A08"/>
                          </a:solidFill>
                        </a:rPr>
                        <a:t>.539</a:t>
                      </a:r>
                      <a:endParaRPr lang="de-DE" sz="2000" dirty="0">
                        <a:solidFill>
                          <a:srgbClr val="936A08"/>
                        </a:solidFill>
                      </a:endParaRPr>
                    </a:p>
                  </a:txBody>
                  <a:tcPr/>
                </a:tc>
              </a:tr>
              <a:tr h="425068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Language </a:t>
                      </a:r>
                      <a:r>
                        <a:rPr lang="de-DE" sz="2000" dirty="0" err="1" smtClean="0"/>
                        <a:t>teachers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speak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to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each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other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936A08"/>
                          </a:solidFill>
                        </a:rPr>
                        <a:t>.522</a:t>
                      </a:r>
                      <a:endParaRPr lang="de-DE" sz="2000" dirty="0">
                        <a:solidFill>
                          <a:srgbClr val="936A0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936A08"/>
                          </a:solidFill>
                        </a:rPr>
                        <a:t>.529</a:t>
                      </a:r>
                      <a:endParaRPr lang="de-DE" sz="2000" dirty="0">
                        <a:solidFill>
                          <a:srgbClr val="936A08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err="1" smtClean="0"/>
              <a:t>correlations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14535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dirty="0" err="1" smtClean="0"/>
              <a:t>Significant</a:t>
            </a:r>
            <a:r>
              <a:rPr lang="de-DE" dirty="0" smtClean="0"/>
              <a:t> variables </a:t>
            </a:r>
            <a:r>
              <a:rPr lang="de-DE" dirty="0" err="1" smtClean="0"/>
              <a:t>likely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influence</a:t>
            </a:r>
            <a:r>
              <a:rPr lang="de-DE" dirty="0" smtClean="0"/>
              <a:t> </a:t>
            </a:r>
            <a:r>
              <a:rPr lang="de-DE" dirty="0" err="1" smtClean="0"/>
              <a:t>pupils</a:t>
            </a:r>
            <a:r>
              <a:rPr lang="de-DE" dirty="0" smtClean="0"/>
              <a:t>‘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r>
              <a:rPr lang="de-DE" dirty="0" smtClean="0"/>
              <a:t> (</a:t>
            </a:r>
            <a:r>
              <a:rPr lang="de-DE" dirty="0" err="1" smtClean="0"/>
              <a:t>primary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pPr lvl="1"/>
            <a:r>
              <a:rPr lang="de-DE" dirty="0" smtClean="0"/>
              <a:t>Language </a:t>
            </a:r>
            <a:r>
              <a:rPr lang="de-DE" dirty="0" err="1" smtClean="0"/>
              <a:t>model</a:t>
            </a:r>
            <a:endParaRPr lang="de-DE" dirty="0" smtClean="0"/>
          </a:p>
          <a:p>
            <a:pPr lvl="1"/>
            <a:r>
              <a:rPr lang="de-DE" dirty="0" err="1" smtClean="0"/>
              <a:t>Organised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r>
              <a:rPr lang="de-DE" dirty="0" smtClean="0"/>
              <a:t> outside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endParaRPr lang="de-DE" dirty="0" smtClean="0"/>
          </a:p>
          <a:p>
            <a:pPr lvl="1"/>
            <a:r>
              <a:rPr lang="de-DE" dirty="0" smtClean="0"/>
              <a:t>Relative </a:t>
            </a:r>
            <a:r>
              <a:rPr lang="de-DE" dirty="0" err="1" smtClean="0"/>
              <a:t>fluency</a:t>
            </a:r>
            <a:endParaRPr lang="de-DE" dirty="0" smtClean="0"/>
          </a:p>
          <a:p>
            <a:pPr lvl="1"/>
            <a:r>
              <a:rPr lang="de-DE" dirty="0" smtClean="0"/>
              <a:t>Language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speak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endParaRPr lang="de-DE" dirty="0" smtClean="0"/>
          </a:p>
          <a:p>
            <a:pPr lvl="1"/>
            <a:r>
              <a:rPr lang="de-DE" dirty="0" err="1" smtClean="0"/>
              <a:t>Percentage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Basque</a:t>
            </a:r>
            <a:r>
              <a:rPr lang="de-DE" dirty="0" smtClean="0"/>
              <a:t> </a:t>
            </a:r>
            <a:r>
              <a:rPr lang="de-DE" dirty="0" err="1" smtClean="0"/>
              <a:t>speakers</a:t>
            </a:r>
            <a:endParaRPr lang="de-D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Multiple </a:t>
            </a:r>
            <a:r>
              <a:rPr lang="de-DE" sz="2800" dirty="0" err="1" smtClean="0"/>
              <a:t>regression</a:t>
            </a:r>
            <a:r>
              <a:rPr lang="de-DE" sz="2800" dirty="0" smtClean="0"/>
              <a:t> </a:t>
            </a:r>
            <a:r>
              <a:rPr lang="de-DE" sz="2800" dirty="0" err="1" smtClean="0"/>
              <a:t>analysis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73695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A </a:t>
            </a:r>
            <a:r>
              <a:rPr lang="de-DE" sz="3200" dirty="0" err="1"/>
              <a:t>source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inspiration</a:t>
            </a:r>
            <a:r>
              <a:rPr lang="de-DE" sz="3200" dirty="0"/>
              <a:t/>
            </a:r>
            <a:br>
              <a:rPr lang="de-DE" sz="3200" dirty="0"/>
            </a:br>
            <a:endParaRPr lang="de-DE" sz="3200" dirty="0"/>
          </a:p>
        </p:txBody>
      </p:sp>
      <p:sp>
        <p:nvSpPr>
          <p:cNvPr id="3" name="Sous-titr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4000" dirty="0" err="1"/>
              <a:t>Basque</a:t>
            </a:r>
            <a:r>
              <a:rPr lang="de-DE" sz="4000" dirty="0"/>
              <a:t> </a:t>
            </a:r>
            <a:r>
              <a:rPr lang="de-DE" sz="4000" dirty="0" err="1" smtClean="0"/>
              <a:t>sociolinguistics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69925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dirty="0" err="1" smtClean="0"/>
              <a:t>Significant</a:t>
            </a:r>
            <a:r>
              <a:rPr lang="de-DE" dirty="0" smtClean="0"/>
              <a:t> variables </a:t>
            </a:r>
            <a:r>
              <a:rPr lang="de-DE" dirty="0" err="1" smtClean="0"/>
              <a:t>likely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influence</a:t>
            </a:r>
            <a:r>
              <a:rPr lang="de-DE" dirty="0" smtClean="0"/>
              <a:t> </a:t>
            </a:r>
            <a:r>
              <a:rPr lang="de-DE" dirty="0" err="1" smtClean="0"/>
              <a:t>pupils</a:t>
            </a:r>
            <a:r>
              <a:rPr lang="de-DE" dirty="0" smtClean="0"/>
              <a:t>‘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r>
              <a:rPr lang="de-DE" dirty="0" smtClean="0"/>
              <a:t> (</a:t>
            </a:r>
            <a:r>
              <a:rPr lang="de-DE" dirty="0" err="1" smtClean="0"/>
              <a:t>secondary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pPr lvl="1"/>
            <a:r>
              <a:rPr lang="de-DE" dirty="0" err="1"/>
              <a:t>Organised</a:t>
            </a:r>
            <a:r>
              <a:rPr lang="de-DE" dirty="0"/>
              <a:t> </a:t>
            </a:r>
            <a:r>
              <a:rPr lang="de-DE" dirty="0" err="1"/>
              <a:t>activities</a:t>
            </a:r>
            <a:r>
              <a:rPr lang="de-DE" dirty="0"/>
              <a:t> outside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school</a:t>
            </a:r>
            <a:endParaRPr lang="de-DE" dirty="0"/>
          </a:p>
          <a:p>
            <a:pPr lvl="1"/>
            <a:r>
              <a:rPr lang="de-DE" dirty="0" smtClean="0"/>
              <a:t>Language </a:t>
            </a:r>
            <a:r>
              <a:rPr lang="de-DE" dirty="0" err="1" smtClean="0"/>
              <a:t>model</a:t>
            </a:r>
            <a:endParaRPr lang="de-DE" dirty="0" smtClean="0"/>
          </a:p>
          <a:p>
            <a:pPr lvl="1"/>
            <a:r>
              <a:rPr lang="de-DE" dirty="0" smtClean="0"/>
              <a:t>Language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home</a:t>
            </a:r>
            <a:endParaRPr lang="de-DE" dirty="0" smtClean="0"/>
          </a:p>
          <a:p>
            <a:pPr lvl="1"/>
            <a:r>
              <a:rPr lang="de-DE" dirty="0" smtClean="0"/>
              <a:t>Language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speak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endParaRPr lang="de-DE" dirty="0" smtClean="0"/>
          </a:p>
          <a:p>
            <a:pPr lvl="1"/>
            <a:r>
              <a:rPr lang="de-DE" dirty="0" err="1" smtClean="0"/>
              <a:t>Percentage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Basque</a:t>
            </a:r>
            <a:r>
              <a:rPr lang="de-DE" dirty="0" smtClean="0"/>
              <a:t> </a:t>
            </a:r>
            <a:r>
              <a:rPr lang="de-DE" dirty="0" err="1" smtClean="0"/>
              <a:t>speakers</a:t>
            </a:r>
            <a:endParaRPr lang="de-D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Multiple </a:t>
            </a:r>
            <a:r>
              <a:rPr lang="de-DE" dirty="0" err="1" smtClean="0"/>
              <a:t>regression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1321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863990"/>
            <a:ext cx="7408333" cy="4262173"/>
          </a:xfrm>
        </p:spPr>
        <p:txBody>
          <a:bodyPr>
            <a:normAutofit lnSpcReduction="10000"/>
          </a:bodyPr>
          <a:lstStyle/>
          <a:p>
            <a:pPr marL="274320" lvl="1"/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expected</a:t>
            </a:r>
            <a:r>
              <a:rPr lang="de-DE" dirty="0" smtClean="0"/>
              <a:t> ?</a:t>
            </a:r>
            <a:r>
              <a:rPr lang="de-DE" dirty="0"/>
              <a:t> </a:t>
            </a:r>
            <a:endParaRPr lang="de-DE" dirty="0" smtClean="0"/>
          </a:p>
          <a:p>
            <a:pPr marL="274320" lvl="1"/>
            <a:endParaRPr lang="de-DE" dirty="0"/>
          </a:p>
          <a:p>
            <a:pPr marL="553720" lvl="2"/>
            <a:r>
              <a:rPr lang="de-DE" sz="2200" dirty="0" smtClean="0"/>
              <a:t>Yes (</a:t>
            </a:r>
            <a:r>
              <a:rPr lang="de-DE" sz="2200" dirty="0" err="1" smtClean="0"/>
              <a:t>or</a:t>
            </a:r>
            <a:r>
              <a:rPr lang="de-DE" sz="2200" dirty="0" smtClean="0"/>
              <a:t>: </a:t>
            </a:r>
            <a:r>
              <a:rPr lang="de-DE" sz="2200" dirty="0" err="1" smtClean="0"/>
              <a:t>more</a:t>
            </a:r>
            <a:r>
              <a:rPr lang="de-DE" sz="2200" dirty="0" smtClean="0"/>
              <a:t> </a:t>
            </a:r>
            <a:r>
              <a:rPr lang="de-DE" sz="2200" dirty="0" err="1" smtClean="0"/>
              <a:t>or</a:t>
            </a:r>
            <a:r>
              <a:rPr lang="de-DE" sz="2200" dirty="0" smtClean="0"/>
              <a:t> </a:t>
            </a:r>
            <a:r>
              <a:rPr lang="de-DE" sz="2200" dirty="0" err="1" smtClean="0"/>
              <a:t>less</a:t>
            </a:r>
            <a:r>
              <a:rPr lang="de-DE" sz="2200" dirty="0" smtClean="0"/>
              <a:t>)</a:t>
            </a:r>
          </a:p>
          <a:p>
            <a:pPr marL="553720" lvl="2"/>
            <a:endParaRPr lang="de-DE" sz="2200" dirty="0"/>
          </a:p>
          <a:p>
            <a:pPr marL="841057" lvl="3" algn="just"/>
            <a:r>
              <a:rPr lang="de-DE" sz="2200" dirty="0" smtClean="0"/>
              <a:t>P4 : </a:t>
            </a:r>
            <a:r>
              <a:rPr lang="de-DE" sz="2200" dirty="0" err="1" smtClean="0"/>
              <a:t>lower</a:t>
            </a:r>
            <a:r>
              <a:rPr lang="de-DE" sz="2200" dirty="0" smtClean="0"/>
              <a:t> </a:t>
            </a:r>
            <a:r>
              <a:rPr lang="de-DE" sz="2200" dirty="0" err="1" smtClean="0"/>
              <a:t>results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use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Basque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peers</a:t>
            </a:r>
            <a:r>
              <a:rPr lang="de-DE" sz="2200" dirty="0" smtClean="0"/>
              <a:t> on </a:t>
            </a:r>
            <a:r>
              <a:rPr lang="de-DE" sz="2200" dirty="0" err="1" smtClean="0"/>
              <a:t>playground</a:t>
            </a:r>
            <a:r>
              <a:rPr lang="de-DE" sz="2200" dirty="0" smtClean="0"/>
              <a:t> </a:t>
            </a:r>
            <a:r>
              <a:rPr lang="de-DE" sz="2200" dirty="0" err="1" smtClean="0"/>
              <a:t>than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use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Basque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teachers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peers</a:t>
            </a:r>
            <a:r>
              <a:rPr lang="de-DE" sz="2200" dirty="0" smtClean="0"/>
              <a:t> in </a:t>
            </a:r>
            <a:r>
              <a:rPr lang="de-DE" sz="2200" dirty="0" err="1" smtClean="0"/>
              <a:t>classroom</a:t>
            </a:r>
            <a:endParaRPr lang="de-DE" sz="2200" dirty="0" smtClean="0"/>
          </a:p>
          <a:p>
            <a:pPr marL="841057" lvl="3" algn="just"/>
            <a:r>
              <a:rPr lang="de-DE" sz="2200" dirty="0" smtClean="0"/>
              <a:t>S2 : </a:t>
            </a:r>
            <a:r>
              <a:rPr lang="de-DE" sz="2200" dirty="0" err="1" smtClean="0"/>
              <a:t>lower</a:t>
            </a:r>
            <a:r>
              <a:rPr lang="de-DE" sz="2200" dirty="0" smtClean="0"/>
              <a:t> </a:t>
            </a:r>
            <a:r>
              <a:rPr lang="de-DE" sz="2200" dirty="0" err="1" smtClean="0"/>
              <a:t>results</a:t>
            </a:r>
            <a:r>
              <a:rPr lang="de-DE" sz="2200" dirty="0" smtClean="0"/>
              <a:t> in </a:t>
            </a:r>
            <a:r>
              <a:rPr lang="de-DE" sz="2200" dirty="0" err="1" smtClean="0"/>
              <a:t>general</a:t>
            </a:r>
            <a:r>
              <a:rPr lang="de-DE" sz="2200" dirty="0" smtClean="0"/>
              <a:t> </a:t>
            </a:r>
            <a:r>
              <a:rPr lang="de-DE" sz="2200" dirty="0" err="1" smtClean="0"/>
              <a:t>than</a:t>
            </a:r>
            <a:r>
              <a:rPr lang="de-DE" sz="2200" dirty="0" smtClean="0"/>
              <a:t> P4</a:t>
            </a:r>
          </a:p>
          <a:p>
            <a:pPr marL="841057" lvl="3" algn="just"/>
            <a:r>
              <a:rPr lang="de-DE" sz="2200" dirty="0" err="1"/>
              <a:t>d</a:t>
            </a:r>
            <a:r>
              <a:rPr lang="de-DE" sz="2200" dirty="0" err="1" smtClean="0"/>
              <a:t>ifferences</a:t>
            </a:r>
            <a:r>
              <a:rPr lang="de-DE" sz="2200" dirty="0" smtClean="0"/>
              <a:t> </a:t>
            </a:r>
            <a:r>
              <a:rPr lang="de-DE" sz="2200" dirty="0" err="1" smtClean="0"/>
              <a:t>according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area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living</a:t>
            </a:r>
            <a:r>
              <a:rPr lang="de-DE" sz="2200" dirty="0" smtClean="0"/>
              <a:t>, </a:t>
            </a:r>
            <a:r>
              <a:rPr lang="de-DE" sz="2200" dirty="0" err="1" smtClean="0"/>
              <a:t>mother</a:t>
            </a:r>
            <a:r>
              <a:rPr lang="de-DE" sz="2200" dirty="0" smtClean="0"/>
              <a:t> </a:t>
            </a:r>
            <a:r>
              <a:rPr lang="de-DE" sz="2200" dirty="0" err="1" smtClean="0"/>
              <a:t>tongue</a:t>
            </a:r>
            <a:r>
              <a:rPr lang="de-DE" sz="2200" dirty="0" smtClean="0"/>
              <a:t>, </a:t>
            </a:r>
            <a:r>
              <a:rPr lang="de-DE" sz="2200" dirty="0" err="1" smtClean="0"/>
              <a:t>school</a:t>
            </a:r>
            <a:r>
              <a:rPr lang="de-DE" sz="2200" dirty="0" smtClean="0"/>
              <a:t> </a:t>
            </a:r>
            <a:r>
              <a:rPr lang="de-DE" sz="2200" dirty="0" err="1" smtClean="0"/>
              <a:t>model</a:t>
            </a:r>
            <a:endParaRPr lang="de-DE" sz="2200" dirty="0" smtClean="0"/>
          </a:p>
          <a:p>
            <a:pPr marL="841057" lvl="3" algn="just"/>
            <a:r>
              <a:rPr lang="de-DE" sz="2200" dirty="0" err="1" smtClean="0"/>
              <a:t>most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factors</a:t>
            </a:r>
            <a:r>
              <a:rPr lang="de-DE" sz="2200" dirty="0" smtClean="0"/>
              <a:t> </a:t>
            </a:r>
            <a:r>
              <a:rPr lang="de-DE" sz="2200" dirty="0" err="1" smtClean="0"/>
              <a:t>related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‚</a:t>
            </a:r>
            <a:r>
              <a:rPr lang="de-DE" sz="2200" dirty="0" err="1" smtClean="0"/>
              <a:t>pupils</a:t>
            </a:r>
            <a:r>
              <a:rPr lang="de-DE" sz="2200" dirty="0" smtClean="0"/>
              <a:t>‘ </a:t>
            </a:r>
            <a:r>
              <a:rPr lang="de-DE" sz="2200" dirty="0" err="1" smtClean="0"/>
              <a:t>general</a:t>
            </a:r>
            <a:r>
              <a:rPr lang="de-DE" sz="2200" dirty="0" smtClean="0"/>
              <a:t> </a:t>
            </a:r>
            <a:r>
              <a:rPr lang="de-DE" sz="2200" dirty="0" err="1" smtClean="0"/>
              <a:t>language</a:t>
            </a:r>
            <a:r>
              <a:rPr lang="de-DE" sz="2200" dirty="0" smtClean="0"/>
              <a:t> </a:t>
            </a:r>
            <a:r>
              <a:rPr lang="de-DE" sz="2200" dirty="0" err="1" smtClean="0"/>
              <a:t>use</a:t>
            </a:r>
            <a:r>
              <a:rPr lang="de-DE" sz="2200" dirty="0" smtClean="0"/>
              <a:t> </a:t>
            </a:r>
            <a:r>
              <a:rPr lang="de-DE" sz="2200" dirty="0" err="1" smtClean="0"/>
              <a:t>at</a:t>
            </a:r>
            <a:r>
              <a:rPr lang="de-DE" sz="2200" dirty="0" smtClean="0"/>
              <a:t> </a:t>
            </a:r>
            <a:r>
              <a:rPr lang="de-DE" sz="2200" dirty="0" err="1" smtClean="0"/>
              <a:t>school</a:t>
            </a:r>
            <a:endParaRPr lang="de-DE" sz="2200" dirty="0"/>
          </a:p>
          <a:p>
            <a:endParaRPr lang="de-DE" dirty="0" smtClean="0"/>
          </a:p>
          <a:p>
            <a:endParaRPr lang="de-DE" dirty="0"/>
          </a:p>
          <a:p>
            <a:pPr lvl="1"/>
            <a:endParaRPr lang="de-D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err="1" smtClean="0"/>
              <a:t>Discussion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results</a:t>
            </a:r>
            <a:r>
              <a:rPr lang="de-DE" sz="2800" dirty="0" smtClean="0"/>
              <a:t>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8700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908167"/>
          </a:xfrm>
        </p:spPr>
        <p:txBody>
          <a:bodyPr>
            <a:normAutofit/>
          </a:bodyPr>
          <a:lstStyle/>
          <a:p>
            <a:pPr lvl="1"/>
            <a:r>
              <a:rPr lang="de-DE" dirty="0" err="1" smtClean="0"/>
              <a:t>No</a:t>
            </a:r>
            <a:r>
              <a:rPr lang="de-DE" dirty="0" smtClean="0"/>
              <a:t> (not </a:t>
            </a:r>
            <a:r>
              <a:rPr lang="de-DE" dirty="0" err="1" smtClean="0"/>
              <a:t>really</a:t>
            </a:r>
            <a:r>
              <a:rPr lang="de-DE" dirty="0" smtClean="0"/>
              <a:t>)</a:t>
            </a:r>
          </a:p>
          <a:p>
            <a:pPr lvl="1"/>
            <a:endParaRPr lang="de-DE" dirty="0"/>
          </a:p>
          <a:p>
            <a:pPr lvl="2" algn="just"/>
            <a:r>
              <a:rPr lang="de-DE" sz="2200" dirty="0" smtClean="0"/>
              <a:t>Fact </a:t>
            </a:r>
            <a:r>
              <a:rPr lang="de-DE" sz="2200" dirty="0" err="1" smtClean="0"/>
              <a:t>that</a:t>
            </a:r>
            <a:r>
              <a:rPr lang="de-DE" sz="2200" dirty="0" smtClean="0"/>
              <a:t> </a:t>
            </a:r>
            <a:r>
              <a:rPr lang="de-DE" sz="2200" dirty="0" err="1" smtClean="0"/>
              <a:t>difference</a:t>
            </a:r>
            <a:r>
              <a:rPr lang="de-DE" sz="2200" dirty="0" smtClean="0"/>
              <a:t> </a:t>
            </a:r>
            <a:r>
              <a:rPr lang="de-DE" sz="2200" dirty="0" err="1" smtClean="0"/>
              <a:t>between</a:t>
            </a:r>
            <a:r>
              <a:rPr lang="de-DE" sz="2200" dirty="0" smtClean="0"/>
              <a:t> </a:t>
            </a:r>
            <a:r>
              <a:rPr lang="de-DE" sz="2200" dirty="0" err="1" smtClean="0"/>
              <a:t>use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Basque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P4-pupils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peers</a:t>
            </a:r>
            <a:r>
              <a:rPr lang="de-DE" sz="2200" dirty="0" smtClean="0"/>
              <a:t> in </a:t>
            </a:r>
            <a:r>
              <a:rPr lang="de-DE" sz="2200" dirty="0" err="1" smtClean="0"/>
              <a:t>classroom</a:t>
            </a:r>
            <a:r>
              <a:rPr lang="de-DE" sz="2200" dirty="0" smtClean="0"/>
              <a:t> (60%) </a:t>
            </a:r>
            <a:r>
              <a:rPr lang="de-DE" sz="2200" dirty="0" err="1" smtClean="0"/>
              <a:t>and</a:t>
            </a:r>
            <a:r>
              <a:rPr lang="de-DE" sz="2200" dirty="0" smtClean="0"/>
              <a:t> outside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classroom</a:t>
            </a:r>
            <a:r>
              <a:rPr lang="de-DE" sz="2200" dirty="0" smtClean="0"/>
              <a:t> (29%) </a:t>
            </a:r>
            <a:r>
              <a:rPr lang="de-DE" sz="2200" dirty="0" err="1" smtClean="0"/>
              <a:t>is</a:t>
            </a:r>
            <a:r>
              <a:rPr lang="de-DE" sz="2200" dirty="0" smtClean="0"/>
              <a:t> so </a:t>
            </a:r>
            <a:r>
              <a:rPr lang="de-DE" sz="2200" dirty="0" err="1" smtClean="0"/>
              <a:t>big</a:t>
            </a:r>
            <a:r>
              <a:rPr lang="de-DE" sz="2200" dirty="0" smtClean="0"/>
              <a:t>.</a:t>
            </a:r>
          </a:p>
          <a:p>
            <a:pPr lvl="2" algn="just"/>
            <a:endParaRPr lang="de-DE" sz="2200" dirty="0"/>
          </a:p>
          <a:p>
            <a:pPr lvl="2" algn="just"/>
            <a:r>
              <a:rPr lang="de-DE" sz="2200" dirty="0" smtClean="0"/>
              <a:t>Fact </a:t>
            </a:r>
            <a:r>
              <a:rPr lang="de-DE" sz="2200" dirty="0" err="1" smtClean="0"/>
              <a:t>that</a:t>
            </a:r>
            <a:r>
              <a:rPr lang="de-DE" sz="2200" dirty="0" smtClean="0"/>
              <a:t> </a:t>
            </a:r>
            <a:r>
              <a:rPr lang="de-DE" sz="2200" dirty="0" err="1" smtClean="0"/>
              <a:t>overall</a:t>
            </a:r>
            <a:r>
              <a:rPr lang="de-DE" sz="2200" dirty="0" smtClean="0"/>
              <a:t> so </a:t>
            </a:r>
            <a:r>
              <a:rPr lang="de-DE" sz="2200" dirty="0" err="1" smtClean="0"/>
              <a:t>little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00FF"/>
                </a:solidFill>
              </a:rPr>
              <a:t>bilingual</a:t>
            </a:r>
            <a:r>
              <a:rPr lang="de-DE" sz="2200" dirty="0" smtClean="0"/>
              <a:t> </a:t>
            </a:r>
            <a:r>
              <a:rPr lang="de-DE" sz="2200" dirty="0" err="1" smtClean="0"/>
              <a:t>pupils</a:t>
            </a:r>
            <a:r>
              <a:rPr lang="de-DE" sz="2200" dirty="0" smtClean="0"/>
              <a:t> in P4 </a:t>
            </a:r>
            <a:r>
              <a:rPr lang="de-DE" sz="2200" dirty="0" err="1" smtClean="0"/>
              <a:t>use</a:t>
            </a:r>
            <a:r>
              <a:rPr lang="de-DE" sz="2200" dirty="0" smtClean="0"/>
              <a:t> </a:t>
            </a:r>
            <a:r>
              <a:rPr lang="de-DE" sz="2200" dirty="0" err="1" smtClean="0"/>
              <a:t>Basque</a:t>
            </a:r>
            <a:r>
              <a:rPr lang="de-DE" sz="2200" dirty="0" smtClean="0"/>
              <a:t> on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playground</a:t>
            </a:r>
            <a:r>
              <a:rPr lang="de-DE" sz="2200" dirty="0" smtClean="0"/>
              <a:t> (38%)</a:t>
            </a:r>
          </a:p>
          <a:p>
            <a:pPr lvl="2" algn="just"/>
            <a:endParaRPr lang="de-DE" sz="2200" dirty="0" smtClean="0"/>
          </a:p>
          <a:p>
            <a:pPr lvl="2" algn="just"/>
            <a:r>
              <a:rPr lang="de-DE" sz="2200" dirty="0" smtClean="0"/>
              <a:t>Fact </a:t>
            </a:r>
            <a:r>
              <a:rPr lang="de-DE" sz="2200" dirty="0" err="1" smtClean="0"/>
              <a:t>that</a:t>
            </a:r>
            <a:r>
              <a:rPr lang="de-DE" sz="2200" dirty="0" smtClean="0"/>
              <a:t> </a:t>
            </a:r>
            <a:r>
              <a:rPr lang="de-DE" sz="2200" dirty="0" err="1" smtClean="0"/>
              <a:t>overall</a:t>
            </a:r>
            <a:r>
              <a:rPr lang="de-DE" sz="2200" dirty="0" smtClean="0"/>
              <a:t> so </a:t>
            </a:r>
            <a:r>
              <a:rPr lang="de-DE" sz="2200" dirty="0" err="1" smtClean="0"/>
              <a:t>little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00FF"/>
                </a:solidFill>
              </a:rPr>
              <a:t>bilingual</a:t>
            </a:r>
            <a:r>
              <a:rPr lang="de-DE" sz="2200" dirty="0" smtClean="0"/>
              <a:t> </a:t>
            </a:r>
            <a:r>
              <a:rPr lang="de-DE" sz="2200" dirty="0" err="1" smtClean="0"/>
              <a:t>pupils</a:t>
            </a:r>
            <a:r>
              <a:rPr lang="de-DE" sz="2200" dirty="0" smtClean="0"/>
              <a:t> in S2 </a:t>
            </a:r>
            <a:r>
              <a:rPr lang="de-DE" sz="2200" dirty="0" err="1" smtClean="0"/>
              <a:t>use</a:t>
            </a:r>
            <a:r>
              <a:rPr lang="de-DE" sz="2200" dirty="0" smtClean="0"/>
              <a:t> </a:t>
            </a:r>
            <a:r>
              <a:rPr lang="de-DE" sz="2200" dirty="0" err="1" smtClean="0"/>
              <a:t>Basque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peers</a:t>
            </a:r>
            <a:r>
              <a:rPr lang="de-DE" sz="2200" dirty="0" smtClean="0"/>
              <a:t> in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classroom</a:t>
            </a:r>
            <a:r>
              <a:rPr lang="de-DE" sz="2200" dirty="0" smtClean="0"/>
              <a:t> (40%) </a:t>
            </a:r>
            <a:r>
              <a:rPr lang="de-DE" sz="2200" dirty="0" err="1" smtClean="0"/>
              <a:t>and</a:t>
            </a:r>
            <a:r>
              <a:rPr lang="de-DE" sz="2200" dirty="0" smtClean="0"/>
              <a:t> on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playground</a:t>
            </a:r>
            <a:r>
              <a:rPr lang="de-DE" sz="2200" dirty="0" smtClean="0"/>
              <a:t> (22%)</a:t>
            </a:r>
          </a:p>
          <a:p>
            <a:pPr lvl="2" algn="just"/>
            <a:endParaRPr lang="de-DE" sz="2200" dirty="0"/>
          </a:p>
          <a:p>
            <a:pPr marL="627063" lvl="2" indent="0" algn="just">
              <a:buNone/>
            </a:pPr>
            <a:endParaRPr lang="de-DE" sz="2200" dirty="0" smtClean="0"/>
          </a:p>
          <a:p>
            <a:pPr lvl="1"/>
            <a:endParaRPr lang="de-DE" dirty="0"/>
          </a:p>
          <a:p>
            <a:pPr lvl="2"/>
            <a:endParaRPr lang="de-D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953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2210396"/>
            <a:ext cx="7408333" cy="3915767"/>
          </a:xfrm>
        </p:spPr>
        <p:txBody>
          <a:bodyPr>
            <a:noAutofit/>
          </a:bodyPr>
          <a:lstStyle/>
          <a:p>
            <a:pPr lvl="2" algn="just"/>
            <a:r>
              <a:rPr lang="de-DE" sz="2200" dirty="0"/>
              <a:t>Fact </a:t>
            </a:r>
            <a:r>
              <a:rPr lang="de-DE" sz="2200" dirty="0" err="1"/>
              <a:t>that</a:t>
            </a:r>
            <a:r>
              <a:rPr lang="de-DE" sz="2200" dirty="0"/>
              <a:t> </a:t>
            </a:r>
            <a:r>
              <a:rPr lang="de-DE" sz="2200" dirty="0" err="1"/>
              <a:t>pupils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Basque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>
                <a:solidFill>
                  <a:srgbClr val="0000FF"/>
                </a:solidFill>
              </a:rPr>
              <a:t>as</a:t>
            </a:r>
            <a:r>
              <a:rPr lang="de-DE" sz="2200" dirty="0">
                <a:solidFill>
                  <a:srgbClr val="0000FF"/>
                </a:solidFill>
              </a:rPr>
              <a:t> a </a:t>
            </a:r>
            <a:r>
              <a:rPr lang="de-DE" sz="2200" dirty="0" err="1">
                <a:solidFill>
                  <a:srgbClr val="0000FF"/>
                </a:solidFill>
              </a:rPr>
              <a:t>mother</a:t>
            </a:r>
            <a:r>
              <a:rPr lang="de-DE" sz="2200" dirty="0">
                <a:solidFill>
                  <a:srgbClr val="0000FF"/>
                </a:solidFill>
              </a:rPr>
              <a:t> </a:t>
            </a:r>
            <a:r>
              <a:rPr lang="de-DE" sz="2200" dirty="0" err="1">
                <a:solidFill>
                  <a:srgbClr val="0000FF"/>
                </a:solidFill>
              </a:rPr>
              <a:t>tongue</a:t>
            </a:r>
            <a:r>
              <a:rPr lang="de-DE" sz="2200" dirty="0">
                <a:solidFill>
                  <a:srgbClr val="0000FF"/>
                </a:solidFill>
              </a:rPr>
              <a:t> </a:t>
            </a:r>
            <a:r>
              <a:rPr lang="de-DE" sz="2200" dirty="0" err="1"/>
              <a:t>use</a:t>
            </a:r>
            <a:r>
              <a:rPr lang="de-DE" sz="2200" dirty="0"/>
              <a:t> </a:t>
            </a:r>
            <a:r>
              <a:rPr lang="de-DE" sz="2200" dirty="0" err="1"/>
              <a:t>considerably</a:t>
            </a:r>
            <a:r>
              <a:rPr lang="de-DE" sz="2200" dirty="0"/>
              <a:t> </a:t>
            </a:r>
            <a:r>
              <a:rPr lang="de-DE" sz="2200" dirty="0" err="1"/>
              <a:t>less</a:t>
            </a:r>
            <a:r>
              <a:rPr lang="de-DE" sz="2200" dirty="0"/>
              <a:t> </a:t>
            </a:r>
            <a:r>
              <a:rPr lang="de-DE" sz="2200" dirty="0" err="1"/>
              <a:t>Basque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their</a:t>
            </a:r>
            <a:r>
              <a:rPr lang="de-DE" sz="2200" dirty="0"/>
              <a:t> </a:t>
            </a:r>
            <a:r>
              <a:rPr lang="de-DE" sz="2200" dirty="0" err="1"/>
              <a:t>peers</a:t>
            </a:r>
            <a:r>
              <a:rPr lang="de-DE" sz="2200" dirty="0"/>
              <a:t> in S2 </a:t>
            </a:r>
            <a:r>
              <a:rPr lang="de-DE" sz="2200" dirty="0" err="1"/>
              <a:t>than</a:t>
            </a:r>
            <a:r>
              <a:rPr lang="de-DE" sz="2200" dirty="0"/>
              <a:t> P4 (68% vs. 89% in </a:t>
            </a:r>
            <a:r>
              <a:rPr lang="de-DE" sz="2200" dirty="0" err="1"/>
              <a:t>classroom</a:t>
            </a:r>
            <a:r>
              <a:rPr lang="de-DE" sz="2200" dirty="0"/>
              <a:t> ; 57% vs. 73% on </a:t>
            </a:r>
            <a:r>
              <a:rPr lang="de-DE" sz="2200" dirty="0" err="1"/>
              <a:t>playground</a:t>
            </a:r>
            <a:r>
              <a:rPr lang="de-DE" sz="2200" dirty="0"/>
              <a:t>)</a:t>
            </a:r>
          </a:p>
          <a:p>
            <a:pPr lvl="2" algn="just"/>
            <a:endParaRPr lang="de-DE" sz="2200" dirty="0" smtClean="0"/>
          </a:p>
          <a:p>
            <a:pPr lvl="2" algn="just"/>
            <a:r>
              <a:rPr lang="de-DE" sz="2200" dirty="0" smtClean="0"/>
              <a:t>Fact </a:t>
            </a:r>
            <a:r>
              <a:rPr lang="de-DE" sz="2200" dirty="0" err="1"/>
              <a:t>that</a:t>
            </a:r>
            <a:r>
              <a:rPr lang="de-DE" sz="2200" dirty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language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which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the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teachers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>
                <a:solidFill>
                  <a:srgbClr val="0000FF"/>
                </a:solidFill>
              </a:rPr>
              <a:t>use</a:t>
            </a:r>
            <a:r>
              <a:rPr lang="de-DE" sz="2200" dirty="0">
                <a:solidFill>
                  <a:srgbClr val="0000FF"/>
                </a:solidFill>
              </a:rPr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each</a:t>
            </a:r>
            <a:r>
              <a:rPr lang="de-DE" sz="2200" dirty="0"/>
              <a:t> </a:t>
            </a:r>
            <a:r>
              <a:rPr lang="de-DE" sz="2200" dirty="0" err="1"/>
              <a:t>other</a:t>
            </a:r>
            <a:r>
              <a:rPr lang="de-DE" sz="2200" dirty="0"/>
              <a:t> </a:t>
            </a:r>
            <a:r>
              <a:rPr lang="de-DE" sz="2200" dirty="0" err="1"/>
              <a:t>appears</a:t>
            </a:r>
            <a:r>
              <a:rPr lang="de-DE" sz="2200" dirty="0"/>
              <a:t> in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correlations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multiple </a:t>
            </a:r>
            <a:r>
              <a:rPr lang="de-DE" sz="2200" dirty="0" err="1"/>
              <a:t>regression</a:t>
            </a:r>
            <a:r>
              <a:rPr lang="de-DE" sz="2200" dirty="0"/>
              <a:t> </a:t>
            </a:r>
            <a:r>
              <a:rPr lang="de-DE" sz="2200" dirty="0" err="1"/>
              <a:t>analysis</a:t>
            </a:r>
            <a:endParaRPr lang="de-DE" sz="2200" dirty="0"/>
          </a:p>
          <a:p>
            <a:pPr lvl="2"/>
            <a:endParaRPr lang="de-DE" sz="2200" dirty="0" smtClean="0"/>
          </a:p>
          <a:p>
            <a:pPr lvl="2"/>
            <a:r>
              <a:rPr lang="de-DE" sz="2200" dirty="0" err="1" smtClean="0"/>
              <a:t>Striking</a:t>
            </a:r>
            <a:r>
              <a:rPr lang="de-DE" sz="2200" dirty="0" smtClean="0"/>
              <a:t> </a:t>
            </a:r>
            <a:r>
              <a:rPr lang="de-DE" sz="2200" dirty="0" err="1" smtClean="0"/>
              <a:t>differences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results</a:t>
            </a:r>
            <a:r>
              <a:rPr lang="de-DE" sz="2200" dirty="0" smtClean="0"/>
              <a:t> on „</a:t>
            </a:r>
            <a:r>
              <a:rPr lang="de-DE" sz="2200" dirty="0" err="1" smtClean="0"/>
              <a:t>new</a:t>
            </a:r>
            <a:r>
              <a:rPr lang="de-DE" sz="2200" dirty="0" smtClean="0"/>
              <a:t> </a:t>
            </a:r>
            <a:r>
              <a:rPr lang="de-DE" sz="2200" dirty="0" err="1" smtClean="0"/>
              <a:t>speakers</a:t>
            </a:r>
            <a:r>
              <a:rPr lang="de-DE" sz="2200" dirty="0" smtClean="0"/>
              <a:t>“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Basque</a:t>
            </a:r>
            <a:r>
              <a:rPr lang="de-DE" sz="2200" dirty="0" smtClean="0"/>
              <a:t> (</a:t>
            </a:r>
            <a:r>
              <a:rPr lang="de-DE" sz="2200" dirty="0" err="1" smtClean="0"/>
              <a:t>euskaldunberri</a:t>
            </a:r>
            <a:r>
              <a:rPr lang="de-DE" sz="2200" dirty="0" smtClean="0"/>
              <a:t>)</a:t>
            </a:r>
            <a:endParaRPr lang="de-DE" sz="22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034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962963"/>
            <a:ext cx="7814733" cy="4163200"/>
          </a:xfrm>
        </p:spPr>
        <p:txBody>
          <a:bodyPr>
            <a:normAutofit/>
          </a:bodyPr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turn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tide</a:t>
            </a:r>
            <a:r>
              <a:rPr lang="de-DE" dirty="0" smtClean="0"/>
              <a:t> ?</a:t>
            </a:r>
          </a:p>
          <a:p>
            <a:endParaRPr lang="de-DE" dirty="0"/>
          </a:p>
          <a:p>
            <a:pPr lvl="1"/>
            <a:r>
              <a:rPr lang="de-DE" dirty="0" err="1" smtClean="0"/>
              <a:t>school</a:t>
            </a:r>
            <a:r>
              <a:rPr lang="de-DE" dirty="0" smtClean="0"/>
              <a:t> CANNOT do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alone</a:t>
            </a:r>
            <a:r>
              <a:rPr lang="de-DE" dirty="0" smtClean="0"/>
              <a:t>,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>
                <a:sym typeface="Wingdings"/>
              </a:rPr>
              <a:t>invest</a:t>
            </a:r>
            <a:r>
              <a:rPr lang="de-DE" dirty="0" smtClean="0">
                <a:sym typeface="Wingdings"/>
              </a:rPr>
              <a:t> in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offer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of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Basque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outside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of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school</a:t>
            </a:r>
            <a:endParaRPr lang="de-DE" dirty="0" smtClean="0">
              <a:solidFill>
                <a:srgbClr val="0000FF"/>
              </a:solidFill>
              <a:sym typeface="Wingdings"/>
            </a:endParaRPr>
          </a:p>
          <a:p>
            <a:pPr lvl="1"/>
            <a:r>
              <a:rPr lang="de-DE" dirty="0" err="1" smtClean="0">
                <a:sym typeface="Wingdings"/>
              </a:rPr>
              <a:t>pay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special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attention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to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the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bilinguals</a:t>
            </a:r>
            <a:r>
              <a:rPr lang="de-DE" dirty="0" smtClean="0">
                <a:sym typeface="Wingdings"/>
              </a:rPr>
              <a:t> (</a:t>
            </a:r>
            <a:r>
              <a:rPr lang="de-DE" dirty="0" err="1" smtClean="0">
                <a:sym typeface="Wingdings"/>
              </a:rPr>
              <a:t>might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help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boost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use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of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Basque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among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pupils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who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have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Spanish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as</a:t>
            </a:r>
            <a:r>
              <a:rPr lang="de-DE" dirty="0" smtClean="0">
                <a:sym typeface="Wingdings"/>
              </a:rPr>
              <a:t> a </a:t>
            </a:r>
            <a:r>
              <a:rPr lang="de-DE" dirty="0" err="1" smtClean="0">
                <a:sym typeface="Wingdings"/>
              </a:rPr>
              <a:t>mother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tongue</a:t>
            </a:r>
            <a:r>
              <a:rPr lang="de-DE" dirty="0" smtClean="0">
                <a:sym typeface="Wingdings"/>
              </a:rPr>
              <a:t>)</a:t>
            </a:r>
          </a:p>
          <a:p>
            <a:pPr lvl="1"/>
            <a:r>
              <a:rPr lang="de-DE" dirty="0" err="1">
                <a:sym typeface="Wingdings"/>
              </a:rPr>
              <a:t>aim</a:t>
            </a:r>
            <a:r>
              <a:rPr lang="de-DE" dirty="0">
                <a:sym typeface="Wingdings"/>
              </a:rPr>
              <a:t> </a:t>
            </a:r>
            <a:r>
              <a:rPr lang="de-DE" dirty="0" err="1">
                <a:sym typeface="Wingdings"/>
              </a:rPr>
              <a:t>for</a:t>
            </a:r>
            <a:r>
              <a:rPr lang="de-DE" dirty="0">
                <a:sym typeface="Wingdings"/>
              </a:rPr>
              <a:t> </a:t>
            </a:r>
            <a:r>
              <a:rPr lang="de-DE" dirty="0" err="1">
                <a:sym typeface="Wingdings"/>
              </a:rPr>
              <a:t>Basque</a:t>
            </a:r>
            <a:r>
              <a:rPr lang="de-DE" dirty="0">
                <a:sym typeface="Wingdings"/>
              </a:rPr>
              <a:t> </a:t>
            </a:r>
            <a:r>
              <a:rPr lang="de-DE" dirty="0" err="1">
                <a:sym typeface="Wingdings"/>
              </a:rPr>
              <a:t>as</a:t>
            </a:r>
            <a:r>
              <a:rPr lang="de-DE" dirty="0">
                <a:sym typeface="Wingdings"/>
              </a:rPr>
              <a:t> a </a:t>
            </a:r>
            <a:r>
              <a:rPr lang="de-DE" dirty="0" err="1">
                <a:sym typeface="Wingdings"/>
              </a:rPr>
              <a:t>language</a:t>
            </a:r>
            <a:r>
              <a:rPr lang="de-DE" dirty="0">
                <a:sym typeface="Wingdings"/>
              </a:rPr>
              <a:t> </a:t>
            </a:r>
            <a:r>
              <a:rPr lang="de-DE" dirty="0" err="1">
                <a:sym typeface="Wingdings"/>
              </a:rPr>
              <a:t>of</a:t>
            </a:r>
            <a:r>
              <a:rPr lang="de-DE" dirty="0">
                <a:sym typeface="Wingdings"/>
              </a:rPr>
              <a:t> </a:t>
            </a:r>
            <a:r>
              <a:rPr lang="de-DE" dirty="0" err="1">
                <a:sym typeface="Wingdings"/>
              </a:rPr>
              <a:t>inclusion</a:t>
            </a:r>
            <a:r>
              <a:rPr lang="de-DE" dirty="0">
                <a:sym typeface="Wingdings"/>
              </a:rPr>
              <a:t>  </a:t>
            </a:r>
            <a:r>
              <a:rPr lang="de-DE" dirty="0" err="1">
                <a:solidFill>
                  <a:srgbClr val="0000FF"/>
                </a:solidFill>
                <a:sym typeface="Wingdings"/>
              </a:rPr>
              <a:t>which</a:t>
            </a:r>
            <a:r>
              <a:rPr lang="de-DE" dirty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>
                <a:solidFill>
                  <a:srgbClr val="0000FF"/>
                </a:solidFill>
                <a:sym typeface="Wingdings"/>
              </a:rPr>
              <a:t>Basque</a:t>
            </a:r>
            <a:r>
              <a:rPr lang="de-DE" dirty="0">
                <a:solidFill>
                  <a:srgbClr val="0000FF"/>
                </a:solidFill>
                <a:sym typeface="Wingdings"/>
              </a:rPr>
              <a:t> ?</a:t>
            </a:r>
          </a:p>
          <a:p>
            <a:pPr lvl="1"/>
            <a:r>
              <a:rPr lang="de-DE" dirty="0" smtClean="0">
                <a:sym typeface="Wingdings"/>
              </a:rPr>
              <a:t>Pay </a:t>
            </a:r>
            <a:r>
              <a:rPr lang="de-DE" dirty="0" err="1" smtClean="0">
                <a:sym typeface="Wingdings"/>
              </a:rPr>
              <a:t>attention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study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of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motivations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behind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language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choice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and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language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patterns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at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different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stages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of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sym typeface="Wingdings"/>
              </a:rPr>
              <a:t>life</a:t>
            </a:r>
            <a:endParaRPr lang="de-DE" dirty="0">
              <a:solidFill>
                <a:srgbClr val="0000FF"/>
              </a:solidFill>
              <a:sym typeface="Wingdings"/>
            </a:endParaRPr>
          </a:p>
          <a:p>
            <a:pPr lvl="1"/>
            <a:endParaRPr lang="de-DE" dirty="0" smtClean="0">
              <a:sym typeface="Wingdings"/>
            </a:endParaRPr>
          </a:p>
          <a:p>
            <a:pPr lvl="1"/>
            <a:endParaRPr lang="de-D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48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3100" dirty="0" err="1" smtClean="0"/>
              <a:t>Some</a:t>
            </a:r>
            <a:r>
              <a:rPr lang="de-DE" sz="3100" dirty="0" smtClean="0"/>
              <a:t> </a:t>
            </a:r>
            <a:r>
              <a:rPr lang="de-DE" sz="3100" dirty="0" err="1"/>
              <a:t>suggestions</a:t>
            </a:r>
            <a:r>
              <a:rPr lang="de-DE" sz="3100" dirty="0"/>
              <a:t/>
            </a:r>
            <a:br>
              <a:rPr lang="de-DE" sz="3100" dirty="0"/>
            </a:br>
            <a:endParaRPr lang="de-DE" sz="31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The </a:t>
            </a:r>
            <a:r>
              <a:rPr lang="de-DE" sz="4000" dirty="0" err="1"/>
              <a:t>future</a:t>
            </a:r>
            <a:r>
              <a:rPr lang="de-DE" sz="4000" dirty="0"/>
              <a:t> </a:t>
            </a:r>
            <a:r>
              <a:rPr lang="de-DE" sz="4000" dirty="0" err="1"/>
              <a:t>of</a:t>
            </a:r>
            <a:r>
              <a:rPr lang="de-DE" sz="4000" dirty="0"/>
              <a:t> </a:t>
            </a:r>
            <a:r>
              <a:rPr lang="de-DE" sz="4000" dirty="0" err="1" smtClean="0"/>
              <a:t>Arrue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77350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err="1" smtClean="0"/>
              <a:t>Arrue</a:t>
            </a:r>
            <a:r>
              <a:rPr lang="de-DE" dirty="0"/>
              <a:t> </a:t>
            </a:r>
            <a:r>
              <a:rPr lang="de-DE" dirty="0" err="1" smtClean="0"/>
              <a:t>project</a:t>
            </a:r>
            <a:endParaRPr lang="de-DE" dirty="0" smtClean="0"/>
          </a:p>
          <a:p>
            <a:endParaRPr lang="de-DE" dirty="0"/>
          </a:p>
          <a:p>
            <a:pPr lvl="1"/>
            <a:r>
              <a:rPr lang="de-DE" dirty="0" err="1"/>
              <a:t>o</a:t>
            </a:r>
            <a:r>
              <a:rPr lang="de-DE" dirty="0" err="1" smtClean="0"/>
              <a:t>ffers</a:t>
            </a:r>
            <a:r>
              <a:rPr lang="de-DE" dirty="0" smtClean="0"/>
              <a:t> ‚</a:t>
            </a:r>
            <a:r>
              <a:rPr lang="de-DE" dirty="0" err="1" smtClean="0"/>
              <a:t>hard</a:t>
            </a:r>
            <a:r>
              <a:rPr lang="de-DE" dirty="0" smtClean="0"/>
              <a:t>‘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reliable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pPr lvl="1"/>
            <a:r>
              <a:rPr lang="de-DE" dirty="0" err="1" smtClean="0"/>
              <a:t>allows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quantitative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multiple </a:t>
            </a:r>
            <a:r>
              <a:rPr lang="de-DE" dirty="0" err="1" smtClean="0"/>
              <a:t>ways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treating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play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with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data</a:t>
            </a:r>
            <a:r>
              <a:rPr lang="de-DE" dirty="0" smtClean="0">
                <a:sym typeface="Wingdings"/>
              </a:rPr>
              <a:t> (</a:t>
            </a:r>
            <a:r>
              <a:rPr lang="de-DE" dirty="0" err="1" smtClean="0">
                <a:sym typeface="Wingdings"/>
              </a:rPr>
              <a:t>flesh</a:t>
            </a:r>
            <a:r>
              <a:rPr lang="de-DE" dirty="0" smtClean="0">
                <a:sym typeface="Wingdings"/>
              </a:rPr>
              <a:t> out </a:t>
            </a:r>
            <a:r>
              <a:rPr lang="de-DE" dirty="0" err="1" smtClean="0">
                <a:sym typeface="Wingdings"/>
              </a:rPr>
              <a:t>results</a:t>
            </a:r>
            <a:r>
              <a:rPr lang="de-DE" dirty="0" smtClean="0">
                <a:sym typeface="Wingdings"/>
              </a:rPr>
              <a:t> on Model D)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enriched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00FF"/>
                </a:solidFill>
              </a:rPr>
              <a:t>qualitative </a:t>
            </a:r>
            <a:r>
              <a:rPr lang="de-DE" dirty="0" err="1" smtClean="0">
                <a:solidFill>
                  <a:srgbClr val="0000FF"/>
                </a:solidFill>
              </a:rPr>
              <a:t>data</a:t>
            </a:r>
            <a:endParaRPr lang="de-DE" dirty="0" smtClean="0">
              <a:solidFill>
                <a:srgbClr val="0000FF"/>
              </a:solidFill>
            </a:endParaRPr>
          </a:p>
          <a:p>
            <a:pPr lvl="1"/>
            <a:r>
              <a:rPr lang="de-DE" dirty="0" err="1" smtClean="0"/>
              <a:t>could</a:t>
            </a:r>
            <a:r>
              <a:rPr lang="de-DE" dirty="0" smtClean="0"/>
              <a:t> also </a:t>
            </a:r>
            <a:r>
              <a:rPr lang="de-DE" dirty="0" err="1" smtClean="0"/>
              <a:t>profit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 on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Catalans</a:t>
            </a:r>
            <a:r>
              <a:rPr lang="de-DE" dirty="0" smtClean="0"/>
              <a:t> </a:t>
            </a:r>
            <a:r>
              <a:rPr lang="de-DE" dirty="0" err="1" smtClean="0"/>
              <a:t>call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 on ‚</a:t>
            </a:r>
            <a:r>
              <a:rPr lang="de-DE" dirty="0" err="1" smtClean="0"/>
              <a:t>linguistic</a:t>
            </a:r>
            <a:r>
              <a:rPr lang="de-DE" dirty="0" smtClean="0"/>
              <a:t> </a:t>
            </a:r>
            <a:r>
              <a:rPr lang="de-DE" dirty="0" err="1" smtClean="0"/>
              <a:t>mudes</a:t>
            </a:r>
            <a:r>
              <a:rPr lang="de-DE" dirty="0" smtClean="0"/>
              <a:t>/</a:t>
            </a:r>
            <a:r>
              <a:rPr lang="de-DE" dirty="0" err="1" smtClean="0"/>
              <a:t>muda</a:t>
            </a:r>
            <a:r>
              <a:rPr lang="de-DE" dirty="0" smtClean="0"/>
              <a:t>‘</a:t>
            </a:r>
            <a:endParaRPr lang="de-D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573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72067" y="2243387"/>
            <a:ext cx="7408333" cy="3882776"/>
          </a:xfrm>
        </p:spPr>
        <p:txBody>
          <a:bodyPr>
            <a:normAutofit/>
          </a:bodyPr>
          <a:lstStyle/>
          <a:p>
            <a:r>
              <a:rPr lang="de-DE" dirty="0" err="1" smtClean="0"/>
              <a:t>Sociolinguistics</a:t>
            </a:r>
            <a:r>
              <a:rPr lang="de-DE" dirty="0" smtClean="0"/>
              <a:t> </a:t>
            </a:r>
            <a:r>
              <a:rPr lang="de-DE" i="1" dirty="0" smtClean="0"/>
              <a:t>avant la </a:t>
            </a:r>
            <a:r>
              <a:rPr lang="de-DE" i="1" dirty="0" err="1" smtClean="0"/>
              <a:t>lettre</a:t>
            </a:r>
            <a:endParaRPr lang="de-DE" i="1" dirty="0" smtClean="0"/>
          </a:p>
          <a:p>
            <a:endParaRPr lang="de-DE" dirty="0"/>
          </a:p>
          <a:p>
            <a:pPr lvl="1"/>
            <a:r>
              <a:rPr lang="de-DE" sz="2400" b="1" dirty="0"/>
              <a:t>1868:</a:t>
            </a:r>
            <a:r>
              <a:rPr lang="de-DE" sz="2400" dirty="0"/>
              <a:t> Ladislao de Velasco </a:t>
            </a:r>
            <a:r>
              <a:rPr lang="de-DE" sz="2400" dirty="0" err="1"/>
              <a:t>compared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population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number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Basque</a:t>
            </a:r>
            <a:r>
              <a:rPr lang="de-DE" sz="2400" dirty="0"/>
              <a:t> </a:t>
            </a:r>
            <a:r>
              <a:rPr lang="de-DE" sz="2400" dirty="0" err="1"/>
              <a:t>speakers</a:t>
            </a:r>
            <a:r>
              <a:rPr lang="de-DE" sz="2400" dirty="0"/>
              <a:t> in </a:t>
            </a:r>
            <a:r>
              <a:rPr lang="de-DE" sz="2400" dirty="0" err="1"/>
              <a:t>each</a:t>
            </a:r>
            <a:r>
              <a:rPr lang="de-DE" sz="2400" dirty="0"/>
              <a:t> </a:t>
            </a:r>
            <a:r>
              <a:rPr lang="de-DE" sz="2400" dirty="0" err="1"/>
              <a:t>province</a:t>
            </a:r>
            <a:r>
              <a:rPr lang="de-DE" sz="2400" dirty="0" smtClean="0"/>
              <a:t>.</a:t>
            </a:r>
          </a:p>
          <a:p>
            <a:pPr lvl="1"/>
            <a:endParaRPr lang="de-DE" sz="2400" dirty="0" smtClean="0"/>
          </a:p>
          <a:p>
            <a:pPr lvl="1"/>
            <a:r>
              <a:rPr lang="de-DE" sz="2400" i="1" dirty="0" err="1" smtClean="0"/>
              <a:t>Euskaltzaindia</a:t>
            </a:r>
            <a:endParaRPr lang="de-DE" sz="2400" i="1" dirty="0" smtClean="0"/>
          </a:p>
          <a:p>
            <a:pPr lvl="1"/>
            <a:endParaRPr lang="de-DE" sz="2400" dirty="0"/>
          </a:p>
          <a:p>
            <a:pPr lvl="1"/>
            <a:r>
              <a:rPr lang="de-DE" sz="2400" i="1" dirty="0" err="1" smtClean="0"/>
              <a:t>Eusko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Ikaskuntza</a:t>
            </a:r>
            <a:endParaRPr lang="de-DE" sz="2400" i="1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774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2325864"/>
            <a:ext cx="7408333" cy="3800299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Period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‚</a:t>
            </a:r>
            <a:r>
              <a:rPr lang="de-DE" dirty="0" err="1" smtClean="0"/>
              <a:t>ethnic</a:t>
            </a:r>
            <a:r>
              <a:rPr lang="de-DE" dirty="0" smtClean="0"/>
              <a:t> </a:t>
            </a:r>
            <a:r>
              <a:rPr lang="de-DE" dirty="0" err="1" smtClean="0"/>
              <a:t>revival</a:t>
            </a:r>
            <a:r>
              <a:rPr lang="de-DE" dirty="0" smtClean="0"/>
              <a:t>‘</a:t>
            </a:r>
          </a:p>
          <a:p>
            <a:endParaRPr lang="de-DE" dirty="0"/>
          </a:p>
          <a:p>
            <a:pPr lvl="1"/>
            <a:r>
              <a:rPr lang="de-DE" sz="2400" dirty="0" err="1" smtClean="0"/>
              <a:t>Sociolinguistic</a:t>
            </a:r>
            <a:r>
              <a:rPr lang="de-DE" sz="2400" dirty="0" smtClean="0"/>
              <a:t> </a:t>
            </a:r>
            <a:r>
              <a:rPr lang="de-DE" sz="2400" dirty="0" err="1" smtClean="0"/>
              <a:t>research</a:t>
            </a:r>
            <a:r>
              <a:rPr lang="de-DE" sz="2400" dirty="0" smtClean="0"/>
              <a:t> </a:t>
            </a:r>
            <a:r>
              <a:rPr lang="de-DE" sz="2400" dirty="0" err="1" smtClean="0"/>
              <a:t>tradition</a:t>
            </a:r>
            <a:endParaRPr lang="de-DE" sz="2400" dirty="0" smtClean="0"/>
          </a:p>
          <a:p>
            <a:pPr lvl="1"/>
            <a:endParaRPr lang="de-DE" sz="2400" dirty="0"/>
          </a:p>
          <a:p>
            <a:pPr lvl="1"/>
            <a:r>
              <a:rPr lang="de-DE" sz="2400" dirty="0" err="1" smtClean="0"/>
              <a:t>At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forefront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empirical</a:t>
            </a:r>
            <a:r>
              <a:rPr lang="de-DE" sz="2400" dirty="0" smtClean="0"/>
              <a:t> </a:t>
            </a:r>
            <a:r>
              <a:rPr lang="de-DE" sz="2400" dirty="0" err="1" smtClean="0"/>
              <a:t>research</a:t>
            </a:r>
            <a:r>
              <a:rPr lang="de-DE" sz="2400" dirty="0" smtClean="0"/>
              <a:t> on ...</a:t>
            </a:r>
          </a:p>
          <a:p>
            <a:pPr lvl="1"/>
            <a:endParaRPr lang="de-DE" dirty="0"/>
          </a:p>
          <a:p>
            <a:pPr lvl="2"/>
            <a:r>
              <a:rPr lang="de-DE" sz="2400" dirty="0" smtClean="0"/>
              <a:t>Language </a:t>
            </a:r>
            <a:r>
              <a:rPr lang="de-DE" sz="2400" dirty="0" err="1" smtClean="0"/>
              <a:t>shift</a:t>
            </a:r>
            <a:r>
              <a:rPr lang="de-DE" sz="2400" dirty="0" smtClean="0"/>
              <a:t> / </a:t>
            </a:r>
            <a:r>
              <a:rPr lang="de-DE" sz="2400" dirty="0" err="1" smtClean="0"/>
              <a:t>maintenance</a:t>
            </a:r>
            <a:r>
              <a:rPr lang="de-DE" sz="2400" dirty="0" smtClean="0"/>
              <a:t> / </a:t>
            </a:r>
            <a:r>
              <a:rPr lang="de-DE" sz="2400" dirty="0" err="1" smtClean="0"/>
              <a:t>revitalisation</a:t>
            </a:r>
            <a:endParaRPr lang="de-DE" sz="2400" dirty="0" smtClean="0"/>
          </a:p>
          <a:p>
            <a:pPr lvl="2"/>
            <a:r>
              <a:rPr lang="de-DE" sz="2400" dirty="0" smtClean="0"/>
              <a:t>Language </a:t>
            </a:r>
            <a:r>
              <a:rPr lang="de-DE" sz="2400" dirty="0" err="1" smtClean="0"/>
              <a:t>policy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planning</a:t>
            </a:r>
            <a:endParaRPr lang="de-DE" sz="2400" dirty="0" smtClean="0"/>
          </a:p>
          <a:p>
            <a:pPr lvl="2"/>
            <a:r>
              <a:rPr lang="de-DE" sz="2400" dirty="0" smtClean="0"/>
              <a:t>Multilingual </a:t>
            </a:r>
            <a:r>
              <a:rPr lang="de-DE" sz="2400" dirty="0" err="1" smtClean="0"/>
              <a:t>education</a:t>
            </a:r>
            <a:endParaRPr lang="de-DE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01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2144414"/>
            <a:ext cx="7408333" cy="3981749"/>
          </a:xfrm>
        </p:spPr>
        <p:txBody>
          <a:bodyPr/>
          <a:lstStyle/>
          <a:p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developments</a:t>
            </a:r>
            <a:endParaRPr lang="de-DE" dirty="0" smtClean="0"/>
          </a:p>
          <a:p>
            <a:endParaRPr lang="de-DE" dirty="0"/>
          </a:p>
          <a:p>
            <a:pPr lvl="1"/>
            <a:r>
              <a:rPr lang="de-DE" dirty="0" err="1" smtClean="0"/>
              <a:t>Catalan</a:t>
            </a:r>
            <a:r>
              <a:rPr lang="de-DE" dirty="0" smtClean="0"/>
              <a:t> </a:t>
            </a:r>
            <a:r>
              <a:rPr lang="de-DE" dirty="0" err="1" smtClean="0"/>
              <a:t>sociolinguistics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err="1" smtClean="0"/>
              <a:t>Galician</a:t>
            </a:r>
            <a:r>
              <a:rPr lang="de-DE" dirty="0" smtClean="0"/>
              <a:t> </a:t>
            </a:r>
            <a:r>
              <a:rPr lang="de-DE" dirty="0" err="1" smtClean="0"/>
              <a:t>sociolinguistics</a:t>
            </a:r>
            <a:endParaRPr lang="de-D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973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An </a:t>
            </a:r>
            <a:r>
              <a:rPr lang="de-DE" sz="2800" dirty="0" err="1"/>
              <a:t>inspiring</a:t>
            </a:r>
            <a:r>
              <a:rPr lang="de-DE" sz="2800" dirty="0"/>
              <a:t> </a:t>
            </a:r>
            <a:r>
              <a:rPr lang="de-DE" sz="2800" dirty="0" err="1"/>
              <a:t>monitoring</a:t>
            </a:r>
            <a:r>
              <a:rPr lang="de-DE" sz="2800" dirty="0"/>
              <a:t> </a:t>
            </a:r>
            <a:r>
              <a:rPr lang="de-DE" sz="2800" dirty="0" err="1"/>
              <a:t>tool</a:t>
            </a:r>
            <a:r>
              <a:rPr lang="de-DE" sz="2800" dirty="0"/>
              <a:t/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The </a:t>
            </a:r>
            <a:r>
              <a:rPr lang="de-DE" sz="4000" dirty="0" err="1"/>
              <a:t>Arrue</a:t>
            </a:r>
            <a:r>
              <a:rPr lang="de-DE" sz="4000" dirty="0"/>
              <a:t>-</a:t>
            </a:r>
            <a:r>
              <a:rPr lang="de-DE" sz="4000" dirty="0" smtClean="0"/>
              <a:t>Project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46368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situated</a:t>
            </a:r>
            <a:r>
              <a:rPr lang="de-DE" dirty="0" smtClean="0"/>
              <a:t> in </a:t>
            </a:r>
            <a:r>
              <a:rPr lang="de-DE" dirty="0" err="1" smtClean="0"/>
              <a:t>research</a:t>
            </a:r>
            <a:r>
              <a:rPr lang="de-DE" dirty="0" smtClean="0"/>
              <a:t> on ...</a:t>
            </a:r>
          </a:p>
          <a:p>
            <a:endParaRPr lang="de-DE" dirty="0"/>
          </a:p>
          <a:p>
            <a:pPr lvl="1"/>
            <a:r>
              <a:rPr lang="de-DE" dirty="0" err="1" smtClean="0"/>
              <a:t>Linguistic</a:t>
            </a:r>
            <a:r>
              <a:rPr lang="de-DE" dirty="0" smtClean="0"/>
              <a:t> </a:t>
            </a:r>
            <a:r>
              <a:rPr lang="de-DE" dirty="0" err="1" smtClean="0"/>
              <a:t>normalization</a:t>
            </a:r>
            <a:endParaRPr lang="de-DE" dirty="0" smtClean="0"/>
          </a:p>
          <a:p>
            <a:pPr lvl="1"/>
            <a:r>
              <a:rPr lang="de-DE" dirty="0" smtClean="0"/>
              <a:t>Language </a:t>
            </a:r>
            <a:r>
              <a:rPr lang="de-DE" dirty="0" err="1" smtClean="0"/>
              <a:t>maintenance</a:t>
            </a:r>
            <a:endParaRPr lang="de-DE" dirty="0" smtClean="0"/>
          </a:p>
          <a:p>
            <a:pPr lvl="1"/>
            <a:r>
              <a:rPr lang="de-DE" dirty="0" err="1" smtClean="0"/>
              <a:t>Reversing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/>
              <a:t>s</a:t>
            </a:r>
            <a:r>
              <a:rPr lang="de-DE" dirty="0" err="1" smtClean="0"/>
              <a:t>hift</a:t>
            </a:r>
            <a:endParaRPr lang="de-DE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6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Excellent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...</a:t>
            </a:r>
          </a:p>
          <a:p>
            <a:endParaRPr lang="de-DE" dirty="0"/>
          </a:p>
          <a:p>
            <a:pPr lvl="1"/>
            <a:r>
              <a:rPr lang="de-DE" dirty="0" smtClean="0"/>
              <a:t>a </a:t>
            </a:r>
            <a:r>
              <a:rPr lang="de-DE" dirty="0" err="1" smtClean="0">
                <a:solidFill>
                  <a:srgbClr val="0000FF"/>
                </a:solidFill>
              </a:rPr>
              <a:t>self-critical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(</a:t>
            </a:r>
            <a:r>
              <a:rPr lang="de-DE" dirty="0" err="1" smtClean="0"/>
              <a:t>improvements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last 7 </a:t>
            </a:r>
            <a:r>
              <a:rPr lang="de-DE" dirty="0" err="1" smtClean="0"/>
              <a:t>years</a:t>
            </a:r>
            <a:r>
              <a:rPr lang="de-DE" dirty="0" smtClean="0"/>
              <a:t>)</a:t>
            </a:r>
          </a:p>
          <a:p>
            <a:pPr marL="301943" lvl="1" indent="0">
              <a:buNone/>
            </a:pPr>
            <a:endParaRPr lang="de-D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047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scilloscope">
  <a:themeElements>
    <a:clrScheme name="Oscilloscop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scilloscop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scilloscop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Oscilloscope.thmx</Template>
  <TotalTime>980</TotalTime>
  <Words>1780</Words>
  <Application>Microsoft Macintosh PowerPoint</Application>
  <PresentationFormat>Présentation à l'écran (4:3)</PresentationFormat>
  <Paragraphs>418</Paragraphs>
  <Slides>36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Oscilloscope</vt:lpstr>
      <vt:lpstr>Minority language use at school  The Arrue Project as a Source of Inspiration for Minority Language Acquisition Planning in Europe</vt:lpstr>
      <vt:lpstr>Présentation PowerPoint</vt:lpstr>
      <vt:lpstr> A source of inspiration </vt:lpstr>
      <vt:lpstr>Présentation PowerPoint</vt:lpstr>
      <vt:lpstr>Présentation PowerPoint</vt:lpstr>
      <vt:lpstr>Présentation PowerPoint</vt:lpstr>
      <vt:lpstr> An inspiring monitoring tool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Some of its main findings </vt:lpstr>
      <vt:lpstr>Présentation PowerPoint</vt:lpstr>
      <vt:lpstr>Language use with peers and teachers at school: overall results</vt:lpstr>
      <vt:lpstr>Some general characteristics of the school population</vt:lpstr>
      <vt:lpstr>Share of the school models</vt:lpstr>
      <vt:lpstr>Language use with peers at school: breakdown</vt:lpstr>
      <vt:lpstr>Language use with teachers at school: breakdown</vt:lpstr>
      <vt:lpstr>Language use with peers at school: breakdown</vt:lpstr>
      <vt:lpstr>Language use with teachers at school: breakdown</vt:lpstr>
      <vt:lpstr>Observation</vt:lpstr>
      <vt:lpstr>Présentation PowerPoint</vt:lpstr>
      <vt:lpstr>Présentation PowerPoint</vt:lpstr>
      <vt:lpstr>Présentation PowerPoint</vt:lpstr>
      <vt:lpstr>Pupils‘ general language use at school</vt:lpstr>
      <vt:lpstr>Présentation PowerPoint</vt:lpstr>
      <vt:lpstr>correlations</vt:lpstr>
      <vt:lpstr>Multiple regression analysis</vt:lpstr>
      <vt:lpstr>Multiple regression analysis</vt:lpstr>
      <vt:lpstr>Discussion of results </vt:lpstr>
      <vt:lpstr>Présentation PowerPoint</vt:lpstr>
      <vt:lpstr>Présentation PowerPoint</vt:lpstr>
      <vt:lpstr>Présentation PowerPoint</vt:lpstr>
      <vt:lpstr> Some suggestions </vt:lpstr>
      <vt:lpstr>Présentation PowerPoint</vt:lpstr>
    </vt:vector>
  </TitlesOfParts>
  <Company>FUNDP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Jeroen Darquennes</dc:creator>
  <cp:lastModifiedBy>Jeroen Darquennes</cp:lastModifiedBy>
  <cp:revision>59</cp:revision>
  <dcterms:created xsi:type="dcterms:W3CDTF">2013-01-29T14:45:22Z</dcterms:created>
  <dcterms:modified xsi:type="dcterms:W3CDTF">2013-02-22T08:51:54Z</dcterms:modified>
</cp:coreProperties>
</file>